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2"/>
  </p:notesMasterIdLst>
  <p:handoutMasterIdLst>
    <p:handoutMasterId r:id="rId53"/>
  </p:handoutMasterIdLst>
  <p:sldIdLst>
    <p:sldId id="865" r:id="rId2"/>
    <p:sldId id="1060" r:id="rId3"/>
    <p:sldId id="1077" r:id="rId4"/>
    <p:sldId id="1071" r:id="rId5"/>
    <p:sldId id="1073" r:id="rId6"/>
    <p:sldId id="1072" r:id="rId7"/>
    <p:sldId id="1074" r:id="rId8"/>
    <p:sldId id="1147" r:id="rId9"/>
    <p:sldId id="1143" r:id="rId10"/>
    <p:sldId id="1076" r:id="rId11"/>
    <p:sldId id="1150" r:id="rId12"/>
    <p:sldId id="1081" r:id="rId13"/>
    <p:sldId id="1083" r:id="rId14"/>
    <p:sldId id="1085" r:id="rId15"/>
    <p:sldId id="1086" r:id="rId16"/>
    <p:sldId id="1088" r:id="rId17"/>
    <p:sldId id="1089" r:id="rId18"/>
    <p:sldId id="1090" r:id="rId19"/>
    <p:sldId id="1093" r:id="rId20"/>
    <p:sldId id="1146" r:id="rId21"/>
    <p:sldId id="1097" r:id="rId22"/>
    <p:sldId id="1151" r:id="rId23"/>
    <p:sldId id="1106" r:id="rId24"/>
    <p:sldId id="1144" r:id="rId25"/>
    <p:sldId id="1107" r:id="rId26"/>
    <p:sldId id="1148" r:id="rId27"/>
    <p:sldId id="1113" r:id="rId28"/>
    <p:sldId id="1153" r:id="rId29"/>
    <p:sldId id="1152" r:id="rId30"/>
    <p:sldId id="1109" r:id="rId31"/>
    <p:sldId id="1149" r:id="rId32"/>
    <p:sldId id="1117" r:id="rId33"/>
    <p:sldId id="1145" r:id="rId34"/>
    <p:sldId id="1016" r:id="rId35"/>
    <p:sldId id="1124" r:id="rId36"/>
    <p:sldId id="1125" r:id="rId37"/>
    <p:sldId id="1142" r:id="rId38"/>
    <p:sldId id="1129" r:id="rId39"/>
    <p:sldId id="1127" r:id="rId40"/>
    <p:sldId id="1128" r:id="rId41"/>
    <p:sldId id="1131" r:id="rId42"/>
    <p:sldId id="1139" r:id="rId43"/>
    <p:sldId id="1133" r:id="rId44"/>
    <p:sldId id="1134" r:id="rId45"/>
    <p:sldId id="1135" r:id="rId46"/>
    <p:sldId id="1137" r:id="rId47"/>
    <p:sldId id="1136" r:id="rId48"/>
    <p:sldId id="1122" r:id="rId49"/>
    <p:sldId id="1121" r:id="rId50"/>
    <p:sldId id="1123" r:id="rId51"/>
  </p:sldIdLst>
  <p:sldSz cx="9144000" cy="6858000" type="letter"/>
  <p:notesSz cx="7099300" cy="10234613"/>
  <p:defaultTextStyle>
    <a:defPPr>
      <a:defRPr lang="he-IL"/>
    </a:defPPr>
    <a:lvl1pPr algn="l" rtl="0" eaLnBrk="0" fontAlgn="base" hangingPunct="0">
      <a:spcBef>
        <a:spcPct val="0"/>
      </a:spcBef>
      <a:spcAft>
        <a:spcPct val="0"/>
      </a:spcAft>
      <a:defRPr sz="2000" b="1"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2000" b="1"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2000" b="1"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2000" b="1"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2000" b="1" kern="1200">
        <a:solidFill>
          <a:schemeClr val="tx1"/>
        </a:solidFill>
        <a:latin typeface="Arial" charset="0"/>
        <a:ea typeface="ＭＳ Ｐゴシック" charset="-128"/>
        <a:cs typeface="+mn-cs"/>
      </a:defRPr>
    </a:lvl5pPr>
    <a:lvl6pPr marL="2286000" algn="l" defTabSz="914400" rtl="0" eaLnBrk="1" latinLnBrk="0" hangingPunct="1">
      <a:defRPr sz="2000" b="1" kern="1200">
        <a:solidFill>
          <a:schemeClr val="tx1"/>
        </a:solidFill>
        <a:latin typeface="Arial" charset="0"/>
        <a:ea typeface="ＭＳ Ｐゴシック" charset="-128"/>
        <a:cs typeface="+mn-cs"/>
      </a:defRPr>
    </a:lvl6pPr>
    <a:lvl7pPr marL="2743200" algn="l" defTabSz="914400" rtl="0" eaLnBrk="1" latinLnBrk="0" hangingPunct="1">
      <a:defRPr sz="2000" b="1" kern="1200">
        <a:solidFill>
          <a:schemeClr val="tx1"/>
        </a:solidFill>
        <a:latin typeface="Arial" charset="0"/>
        <a:ea typeface="ＭＳ Ｐゴシック" charset="-128"/>
        <a:cs typeface="+mn-cs"/>
      </a:defRPr>
    </a:lvl7pPr>
    <a:lvl8pPr marL="3200400" algn="l" defTabSz="914400" rtl="0" eaLnBrk="1" latinLnBrk="0" hangingPunct="1">
      <a:defRPr sz="2000" b="1" kern="1200">
        <a:solidFill>
          <a:schemeClr val="tx1"/>
        </a:solidFill>
        <a:latin typeface="Arial" charset="0"/>
        <a:ea typeface="ＭＳ Ｐゴシック" charset="-128"/>
        <a:cs typeface="+mn-cs"/>
      </a:defRPr>
    </a:lvl8pPr>
    <a:lvl9pPr marL="3657600" algn="l" defTabSz="914400" rtl="0" eaLnBrk="1" latinLnBrk="0" hangingPunct="1">
      <a:defRPr sz="2000" b="1"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3">
          <p15:clr>
            <a:srgbClr val="A4A3A4"/>
          </p15:clr>
        </p15:guide>
        <p15:guide id="2" pos="2235">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114FFB"/>
    <a:srgbClr val="D6DDE5"/>
    <a:srgbClr val="FC0128"/>
    <a:srgbClr val="C00003"/>
    <a:srgbClr val="FFEFD3"/>
    <a:srgbClr val="800000"/>
    <a:srgbClr val="4BE3FF"/>
    <a:srgbClr val="70D9F5"/>
    <a:srgbClr val="FFDEBD"/>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79"/>
    <p:restoredTop sz="92789"/>
  </p:normalViewPr>
  <p:slideViewPr>
    <p:cSldViewPr>
      <p:cViewPr varScale="1">
        <p:scale>
          <a:sx n="114" d="100"/>
          <a:sy n="114" d="100"/>
        </p:scale>
        <p:origin x="16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306"/>
    </p:cViewPr>
  </p:sorterViewPr>
  <p:notesViewPr>
    <p:cSldViewPr>
      <p:cViewPr>
        <p:scale>
          <a:sx n="100" d="100"/>
          <a:sy n="100" d="100"/>
        </p:scale>
        <p:origin x="4752" y="400"/>
      </p:cViewPr>
      <p:guideLst>
        <p:guide orient="horz" pos="3223"/>
        <p:guide pos="2235"/>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handoutMaster" Target="handoutMasters/handout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Text Box 8" descr="Bouquet"/>
          <p:cNvSpPr txBox="1">
            <a:spLocks noChangeArrowheads="1"/>
          </p:cNvSpPr>
          <p:nvPr/>
        </p:nvSpPr>
        <p:spPr bwMode="auto">
          <a:xfrm>
            <a:off x="577850" y="9840913"/>
            <a:ext cx="5927725" cy="234950"/>
          </a:xfrm>
          <a:prstGeom prst="rect">
            <a:avLst/>
          </a:prstGeom>
          <a:noFill/>
          <a:ln>
            <a:noFill/>
          </a:ln>
          <a:effectLst/>
          <a:extLst>
            <a:ext uri="{909E8E84-426E-40dd-AFC4-6F175D3DCCD1}"/>
            <a:ext uri="{91240B29-F687-4f45-9708-019B960494DF}"/>
            <a:ext uri="{AF507438-7753-43e0-B8FC-AC1667EBCBE1}"/>
          </a:extLst>
        </p:spPr>
        <p:txBody>
          <a:bodyPr lIns="96241" tIns="48120" rIns="96241" bIns="48120" anchor="ctr">
            <a:spAutoFit/>
          </a:bodyPr>
          <a:lstStyle>
            <a:lvl1pPr>
              <a:defRPr sz="2000" b="1">
                <a:solidFill>
                  <a:schemeClr val="tx1"/>
                </a:solidFill>
                <a:latin typeface="Arial" charset="0"/>
                <a:ea typeface="ＭＳ Ｐゴシック" charset="0"/>
              </a:defRPr>
            </a:lvl1pPr>
            <a:lvl2pPr marL="742950" indent="-285750">
              <a:defRPr sz="2000" b="1">
                <a:solidFill>
                  <a:schemeClr val="tx1"/>
                </a:solidFill>
                <a:latin typeface="Arial" charset="0"/>
                <a:ea typeface="ＭＳ Ｐゴシック" charset="0"/>
              </a:defRPr>
            </a:lvl2pPr>
            <a:lvl3pPr marL="1143000" indent="-228600">
              <a:defRPr sz="2000" b="1">
                <a:solidFill>
                  <a:schemeClr val="tx1"/>
                </a:solidFill>
                <a:latin typeface="Arial" charset="0"/>
                <a:ea typeface="ＭＳ Ｐゴシック" charset="0"/>
              </a:defRPr>
            </a:lvl3pPr>
            <a:lvl4pPr marL="1600200" indent="-228600">
              <a:defRPr sz="2000" b="1">
                <a:solidFill>
                  <a:schemeClr val="tx1"/>
                </a:solidFill>
                <a:latin typeface="Arial" charset="0"/>
                <a:ea typeface="ＭＳ Ｐゴシック" charset="0"/>
              </a:defRPr>
            </a:lvl4pPr>
            <a:lvl5pPr marL="2057400" indent="-228600">
              <a:defRPr sz="2000" b="1">
                <a:solidFill>
                  <a:schemeClr val="tx1"/>
                </a:solidFill>
                <a:latin typeface="Arial" charset="0"/>
                <a:ea typeface="ＭＳ Ｐゴシック" charset="0"/>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0"/>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0"/>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0"/>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0"/>
              </a:defRPr>
            </a:lvl9pPr>
          </a:lstStyle>
          <a:p>
            <a:pPr>
              <a:defRPr/>
            </a:pPr>
            <a:r>
              <a:rPr lang="en-US" sz="800" b="0" dirty="0"/>
              <a:t>Introduction to Computer Science</a:t>
            </a:r>
            <a:r>
              <a:rPr lang="en-US" sz="900" b="0" dirty="0"/>
              <a:t> </a:t>
            </a:r>
            <a:r>
              <a:rPr lang="en-US" sz="600" b="0" dirty="0">
                <a:sym typeface="Wingdings" charset="0"/>
              </a:rPr>
              <a:t></a:t>
            </a:r>
            <a:r>
              <a:rPr lang="en-US" sz="900" b="0" dirty="0"/>
              <a:t>  </a:t>
            </a:r>
            <a:r>
              <a:rPr lang="en-US" sz="800" b="0" dirty="0"/>
              <a:t>IDC Herzliya</a:t>
            </a:r>
            <a:r>
              <a:rPr lang="en-US" sz="900" b="0" dirty="0"/>
              <a:t>  </a:t>
            </a:r>
            <a:r>
              <a:rPr lang="en-US" sz="600" b="0" dirty="0">
                <a:sym typeface="Wingdings" charset="0"/>
              </a:rPr>
              <a:t></a:t>
            </a:r>
            <a:r>
              <a:rPr lang="en-US" sz="900" b="0" dirty="0"/>
              <a:t>  </a:t>
            </a:r>
            <a:r>
              <a:rPr lang="en-US" sz="800" b="0" dirty="0"/>
              <a:t>Shimon Schocken</a:t>
            </a:r>
            <a:endParaRPr lang="en-US" dirty="0"/>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1588" y="11113"/>
            <a:ext cx="3076576" cy="477837"/>
          </a:xfrm>
          <a:prstGeom prst="rect">
            <a:avLst/>
          </a:prstGeom>
          <a:noFill/>
          <a:ln>
            <a:noFill/>
          </a:ln>
          <a:effectLst/>
          <a:extLst>
            <a:ext uri="{909E8E84-426E-40dd-AFC4-6F175D3DCCD1}"/>
            <a:ext uri="{91240B29-F687-4f45-9708-019B960494DF}"/>
            <a:ext uri="{AF507438-7753-43e0-B8FC-AC1667EBCBE1}"/>
          </a:extLst>
        </p:spPr>
        <p:txBody>
          <a:bodyPr vert="horz" wrap="square" lIns="20050" tIns="0" rIns="20050" bIns="0" numCol="1" anchor="t" anchorCtr="0" compatLnSpc="1">
            <a:prstTxWarp prst="textNoShape">
              <a:avLst/>
            </a:prstTxWarp>
          </a:bodyPr>
          <a:lstStyle>
            <a:lvl1pPr algn="l" defTabSz="801688">
              <a:defRPr sz="1100" b="0" i="1">
                <a:latin typeface="Times New Roman" pitchFamily="18" charset="0"/>
                <a:ea typeface="+mn-ea"/>
                <a:cs typeface="+mn-cs"/>
              </a:defRPr>
            </a:lvl1pPr>
          </a:lstStyle>
          <a:p>
            <a:pPr>
              <a:defRPr/>
            </a:pPr>
            <a:endParaRPr lang="en-US" dirty="0"/>
          </a:p>
        </p:txBody>
      </p:sp>
      <p:sp>
        <p:nvSpPr>
          <p:cNvPr id="2051" name="Rectangle 3"/>
          <p:cNvSpPr>
            <a:spLocks noGrp="1" noChangeArrowheads="1"/>
          </p:cNvSpPr>
          <p:nvPr>
            <p:ph type="dt" idx="1"/>
          </p:nvPr>
        </p:nvSpPr>
        <p:spPr bwMode="auto">
          <a:xfrm>
            <a:off x="4022725" y="11113"/>
            <a:ext cx="3076575" cy="477837"/>
          </a:xfrm>
          <a:prstGeom prst="rect">
            <a:avLst/>
          </a:prstGeom>
          <a:noFill/>
          <a:ln>
            <a:noFill/>
          </a:ln>
          <a:effectLst/>
          <a:extLst>
            <a:ext uri="{909E8E84-426E-40dd-AFC4-6F175D3DCCD1}"/>
            <a:ext uri="{91240B29-F687-4f45-9708-019B960494DF}"/>
            <a:ext uri="{AF507438-7753-43e0-B8FC-AC1667EBCBE1}"/>
          </a:extLst>
        </p:spPr>
        <p:txBody>
          <a:bodyPr vert="horz" wrap="square" lIns="20050" tIns="0" rIns="20050" bIns="0" numCol="1" anchor="t" anchorCtr="0" compatLnSpc="1">
            <a:prstTxWarp prst="textNoShape">
              <a:avLst/>
            </a:prstTxWarp>
          </a:bodyPr>
          <a:lstStyle>
            <a:lvl1pPr algn="r" defTabSz="801688">
              <a:defRPr sz="1100" b="0" i="1">
                <a:latin typeface="Times New Roman" pitchFamily="18" charset="0"/>
                <a:ea typeface="+mn-ea"/>
                <a:cs typeface="+mn-cs"/>
              </a:defRPr>
            </a:lvl1pPr>
          </a:lstStyle>
          <a:p>
            <a:pPr>
              <a:defRPr/>
            </a:pPr>
            <a:endParaRPr lang="en-US" dirty="0"/>
          </a:p>
        </p:txBody>
      </p:sp>
      <p:sp>
        <p:nvSpPr>
          <p:cNvPr id="2052" name="Rectangle 4"/>
          <p:cNvSpPr>
            <a:spLocks noGrp="1" noChangeArrowheads="1"/>
          </p:cNvSpPr>
          <p:nvPr>
            <p:ph type="ftr" sz="quarter" idx="4"/>
          </p:nvPr>
        </p:nvSpPr>
        <p:spPr bwMode="auto">
          <a:xfrm>
            <a:off x="-1588" y="9745663"/>
            <a:ext cx="3076576" cy="477837"/>
          </a:xfrm>
          <a:prstGeom prst="rect">
            <a:avLst/>
          </a:prstGeom>
          <a:noFill/>
          <a:ln>
            <a:noFill/>
          </a:ln>
          <a:effectLst/>
          <a:extLst>
            <a:ext uri="{909E8E84-426E-40dd-AFC4-6F175D3DCCD1}"/>
            <a:ext uri="{91240B29-F687-4f45-9708-019B960494DF}"/>
            <a:ext uri="{AF507438-7753-43e0-B8FC-AC1667EBCBE1}"/>
          </a:extLst>
        </p:spPr>
        <p:txBody>
          <a:bodyPr vert="horz" wrap="square" lIns="20050" tIns="0" rIns="20050" bIns="0" numCol="1" anchor="b" anchorCtr="0" compatLnSpc="1">
            <a:prstTxWarp prst="textNoShape">
              <a:avLst/>
            </a:prstTxWarp>
          </a:bodyPr>
          <a:lstStyle>
            <a:lvl1pPr algn="l" defTabSz="801688">
              <a:defRPr sz="1100" b="0" i="1">
                <a:latin typeface="Times New Roman" pitchFamily="18" charset="0"/>
                <a:ea typeface="+mn-ea"/>
                <a:cs typeface="+mn-cs"/>
              </a:defRPr>
            </a:lvl1pPr>
          </a:lstStyle>
          <a:p>
            <a:pPr>
              <a:defRPr/>
            </a:pPr>
            <a:endParaRPr lang="en-US" dirty="0"/>
          </a:p>
        </p:txBody>
      </p:sp>
      <p:sp>
        <p:nvSpPr>
          <p:cNvPr id="2053" name="Rectangle 5"/>
          <p:cNvSpPr>
            <a:spLocks noGrp="1" noChangeArrowheads="1"/>
          </p:cNvSpPr>
          <p:nvPr>
            <p:ph type="sldNum" sz="quarter" idx="5"/>
          </p:nvPr>
        </p:nvSpPr>
        <p:spPr bwMode="auto">
          <a:xfrm>
            <a:off x="4022725" y="9745663"/>
            <a:ext cx="3076575" cy="477837"/>
          </a:xfrm>
          <a:prstGeom prst="rect">
            <a:avLst/>
          </a:prstGeom>
          <a:noFill/>
          <a:ln>
            <a:noFill/>
          </a:ln>
          <a:effectLst/>
          <a:extLst>
            <a:ext uri="{909E8E84-426E-40dd-AFC4-6F175D3DCCD1}"/>
            <a:ext uri="{91240B29-F687-4f45-9708-019B960494DF}"/>
            <a:ext uri="{AF507438-7753-43e0-B8FC-AC1667EBCBE1}"/>
          </a:extLst>
        </p:spPr>
        <p:txBody>
          <a:bodyPr vert="horz" wrap="square" lIns="20050" tIns="0" rIns="20050" bIns="0" numCol="1" anchor="b" anchorCtr="0" compatLnSpc="1">
            <a:prstTxWarp prst="textNoShape">
              <a:avLst/>
            </a:prstTxWarp>
          </a:bodyPr>
          <a:lstStyle>
            <a:lvl1pPr algn="r" defTabSz="801688">
              <a:defRPr sz="1100" b="0" i="1">
                <a:latin typeface="Times New Roman" charset="0"/>
              </a:defRPr>
            </a:lvl1pPr>
          </a:lstStyle>
          <a:p>
            <a:fld id="{8A91C27B-A9D6-2D45-8958-330B6FD1CE53}" type="slidenum">
              <a:rPr lang="he-IL" altLang="en-US"/>
              <a:pPr/>
              <a:t>‹#›</a:t>
            </a:fld>
            <a:endParaRPr lang="en-US" altLang="en-US" dirty="0"/>
          </a:p>
        </p:txBody>
      </p:sp>
      <p:sp>
        <p:nvSpPr>
          <p:cNvPr id="2054" name="Rectangle 6"/>
          <p:cNvSpPr>
            <a:spLocks noGrp="1" noChangeArrowheads="1"/>
          </p:cNvSpPr>
          <p:nvPr>
            <p:ph type="body" sz="quarter" idx="3"/>
          </p:nvPr>
        </p:nvSpPr>
        <p:spPr bwMode="auto">
          <a:xfrm>
            <a:off x="944563" y="4864100"/>
            <a:ext cx="5208587" cy="4310063"/>
          </a:xfrm>
          <a:prstGeom prst="rect">
            <a:avLst/>
          </a:prstGeom>
          <a:noFill/>
          <a:ln>
            <a:noFill/>
          </a:ln>
          <a:effectLst/>
          <a:extLst>
            <a:ext uri="{909E8E84-426E-40dd-AFC4-6F175D3DCCD1}"/>
            <a:ext uri="{91240B29-F687-4f45-9708-019B960494DF}"/>
            <a:ext uri="{AF507438-7753-43e0-B8FC-AC1667EBCBE1}"/>
          </a:extLst>
        </p:spPr>
        <p:txBody>
          <a:bodyPr vert="horz" wrap="square" lIns="96909" tIns="48455" rIns="96909" bIns="48455" numCol="1" anchor="t" anchorCtr="0" compatLnSpc="1">
            <a:prstTxWarp prst="textNoShape">
              <a:avLst/>
            </a:prstTxWarp>
          </a:bodyPr>
          <a:lstStyle/>
          <a:p>
            <a:pPr lvl="0"/>
            <a:r>
              <a:rPr lang="en-US" noProof="0"/>
              <a:t>Click to edit Master notes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5" name="Rectangle 7"/>
          <p:cNvSpPr>
            <a:spLocks noGrp="1" noRot="1" noChangeAspect="1" noChangeArrowheads="1" noTextEdit="1"/>
          </p:cNvSpPr>
          <p:nvPr>
            <p:ph type="sldImg" idx="2"/>
          </p:nvPr>
        </p:nvSpPr>
        <p:spPr bwMode="auto">
          <a:xfrm>
            <a:off x="1158875" y="893763"/>
            <a:ext cx="4779963" cy="35845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8680" name="Rectangle 8"/>
          <p:cNvSpPr>
            <a:spLocks noChangeArrowheads="1"/>
          </p:cNvSpPr>
          <p:nvPr/>
        </p:nvSpPr>
        <p:spPr bwMode="auto">
          <a:xfrm>
            <a:off x="7275513" y="9809163"/>
            <a:ext cx="415925" cy="327025"/>
          </a:xfrm>
          <a:prstGeom prst="rect">
            <a:avLst/>
          </a:prstGeom>
          <a:noFill/>
          <a:ln>
            <a:noFill/>
          </a:ln>
          <a:effectLst/>
          <a:extLst>
            <a:ext uri="{909E8E84-426E-40dd-AFC4-6F175D3DCCD1}"/>
            <a:ext uri="{91240B29-F687-4f45-9708-019B960494DF}"/>
            <a:ext uri="{AF507438-7753-43e0-B8FC-AC1667EBCBE1}"/>
          </a:extLst>
        </p:spPr>
        <p:txBody>
          <a:bodyPr wrap="none" lIns="96909" tIns="48455" rIns="96909" bIns="48455" anchor="ctr">
            <a:spAutoFit/>
          </a:bodyPr>
          <a:lstStyle>
            <a:lvl1pPr defTabSz="962025">
              <a:defRPr sz="2000" b="1">
                <a:solidFill>
                  <a:schemeClr val="tx1"/>
                </a:solidFill>
                <a:latin typeface="Arial" charset="0"/>
                <a:ea typeface="ＭＳ Ｐゴシック" charset="-128"/>
              </a:defRPr>
            </a:lvl1pPr>
            <a:lvl2pPr marL="742950" indent="-285750" defTabSz="962025">
              <a:defRPr sz="2000" b="1">
                <a:solidFill>
                  <a:schemeClr val="tx1"/>
                </a:solidFill>
                <a:latin typeface="Arial" charset="0"/>
                <a:ea typeface="ＭＳ Ｐゴシック" charset="-128"/>
              </a:defRPr>
            </a:lvl2pPr>
            <a:lvl3pPr marL="1143000" indent="-228600" defTabSz="962025">
              <a:defRPr sz="2000" b="1">
                <a:solidFill>
                  <a:schemeClr val="tx1"/>
                </a:solidFill>
                <a:latin typeface="Arial" charset="0"/>
                <a:ea typeface="ＭＳ Ｐゴシック" charset="-128"/>
              </a:defRPr>
            </a:lvl3pPr>
            <a:lvl4pPr marL="1600200" indent="-228600" defTabSz="962025">
              <a:defRPr sz="2000" b="1">
                <a:solidFill>
                  <a:schemeClr val="tx1"/>
                </a:solidFill>
                <a:latin typeface="Arial" charset="0"/>
                <a:ea typeface="ＭＳ Ｐゴシック" charset="-128"/>
              </a:defRPr>
            </a:lvl4pPr>
            <a:lvl5pPr marL="2057400" indent="-228600" defTabSz="962025">
              <a:defRPr sz="2000" b="1">
                <a:solidFill>
                  <a:schemeClr val="tx1"/>
                </a:solidFill>
                <a:latin typeface="Arial" charset="0"/>
                <a:ea typeface="ＭＳ Ｐゴシック" charset="-128"/>
              </a:defRPr>
            </a:lvl5pPr>
            <a:lvl6pPr marL="2514600" indent="-228600" defTabSz="962025"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962025"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962025"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962025" eaLnBrk="0" fontAlgn="base" hangingPunct="0">
              <a:spcBef>
                <a:spcPct val="0"/>
              </a:spcBef>
              <a:spcAft>
                <a:spcPct val="0"/>
              </a:spcAft>
              <a:defRPr sz="2000" b="1">
                <a:solidFill>
                  <a:schemeClr val="tx1"/>
                </a:solidFill>
                <a:latin typeface="Arial" charset="0"/>
                <a:ea typeface="ＭＳ Ｐゴシック" charset="-128"/>
              </a:defRPr>
            </a:lvl9pPr>
          </a:lstStyle>
          <a:p>
            <a:pPr algn="r"/>
            <a:fld id="{7E9A200D-10A1-4140-B4C6-650A211443E8}" type="slidenum">
              <a:rPr lang="he-IL" altLang="en-US" sz="1500" b="0">
                <a:latin typeface="Times New Roman" charset="0"/>
              </a:rPr>
              <a:pPr algn="r"/>
              <a:t>‹#›</a:t>
            </a:fld>
            <a:endParaRPr lang="en-US" altLang="en-US" sz="1500" b="0" dirty="0">
              <a:latin typeface="Times New Roman" charset="0"/>
            </a:endParaR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ＭＳ Ｐゴシック" charset="0"/>
        <a:cs typeface="Arial" charset="0"/>
      </a:defRPr>
    </a:lvl1pPr>
    <a:lvl2pPr marL="4572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2pPr>
    <a:lvl3pPr marL="9144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3pPr>
    <a:lvl4pPr marL="1371600" algn="l" rtl="1"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4pPr>
    <a:lvl5pPr marL="1828800" algn="l" rtl="0" eaLnBrk="0" fontAlgn="base" hangingPunct="0">
      <a:spcBef>
        <a:spcPct val="30000"/>
      </a:spcBef>
      <a:spcAft>
        <a:spcPct val="0"/>
      </a:spcAft>
      <a:defRPr sz="1200" kern="1200">
        <a:solidFill>
          <a:schemeClr val="tx1"/>
        </a:solidFill>
        <a:latin typeface="Times New Roman" pitchFamily="18" charset="0"/>
        <a:ea typeface="Arial" charset="0"/>
        <a:cs typeface="Arial" charset="0"/>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5"/>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C3C3377D-E3C3-D04F-8C14-BEDEFBEADF70}" type="slidenum">
              <a:rPr lang="he-IL" altLang="en-US" sz="1100" b="0">
                <a:latin typeface="Times New Roman" charset="0"/>
              </a:rPr>
              <a:pPr/>
              <a:t>1</a:t>
            </a:fld>
            <a:endParaRPr lang="en-US" altLang="en-US" sz="1100" b="0" dirty="0">
              <a:latin typeface="Times New Roman" charset="0"/>
            </a:endParaRPr>
          </a:p>
        </p:txBody>
      </p:sp>
      <p:sp>
        <p:nvSpPr>
          <p:cNvPr id="9218" name="Rectangle 2"/>
          <p:cNvSpPr>
            <a:spLocks noGrp="1" noRot="1" noChangeAspect="1" noChangeArrowheads="1" noTextEdit="1"/>
          </p:cNvSpPr>
          <p:nvPr>
            <p:ph type="sldImg"/>
          </p:nvPr>
        </p:nvSpPr>
        <p:spPr>
          <a:xfrm>
            <a:off x="993775" y="768350"/>
            <a:ext cx="5114925" cy="3836988"/>
          </a:xfrm>
          <a:ln/>
        </p:spPr>
      </p:sp>
      <p:sp>
        <p:nvSpPr>
          <p:cNvPr id="9219" name="Rectangle 3"/>
          <p:cNvSpPr>
            <a:spLocks noGrp="1" noChangeArrowheads="1"/>
          </p:cNvSpPr>
          <p:nvPr>
            <p:ph type="body" idx="1"/>
          </p:nvPr>
        </p:nvSpPr>
        <p:spPr>
          <a:xfrm>
            <a:off x="947738" y="4860925"/>
            <a:ext cx="520382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0350429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18697A-955C-5DB0-6035-9D0D53FA3A0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020ACED9-6C87-DEC4-2583-5404DA57AD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11</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AF576A62-0359-DC5B-524D-8B4B357D06F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1BD3731-C8B4-A273-EC1B-3B748C4C10F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5489442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D1E99-D613-04D7-423A-3321AC60F258}"/>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B12EAD93-6CD7-5E37-9CFD-ED2A35AD4E9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12</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7B0C16A-8DC3-72A2-AD59-CDD85D9DA1B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77AEF075-4DDA-4FEC-D688-3456F774055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6232931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946A9-9B27-C24E-EAE7-D1EF66F82672}"/>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B219B3B8-FD52-5A9F-689C-33C40B13049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13</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91CC95C-C49F-D548-12C6-7626FF6D71E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867778FB-E817-EF18-51C6-28FAEA76BD2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3717703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1D0BCB-0194-5868-5232-367CE2AF7D09}"/>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800E05E9-E31F-DE5A-C626-55D63B2116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14</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689D0023-9D3F-0346-47A2-3237990C227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8920D1C-5E3E-6076-0932-3745FD88230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208634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4D7C0-9CBA-87FE-3277-7B6A13D77D34}"/>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E35022AC-7DBE-7F73-E6C2-DE31C4C6BA7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15</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11FF984B-1526-515B-21F6-9554C0F0B80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3B223D3-15EC-6675-8CAD-48043A161A4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3001116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949C7A-8237-BA36-3E4C-DB075D9C2943}"/>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2CC5B4F2-31A0-D622-E98C-B06EA38240F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16</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9EB7E045-DA0F-C917-49D1-82F0A5ABADAA}"/>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1362E5D2-BBDC-CE1F-E48C-95B19741B67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98609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A9B60E-911E-268B-0601-179C1D04C2AC}"/>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9195A014-33D4-F394-C558-E2E2DD5EB71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17</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ECAD499-8EAE-2642-9784-40AEDB6485A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62358C9-91B2-A548-7890-C2DC6113CEB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5712146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9C922-DF2D-8B58-0211-A27E49EAD87A}"/>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82962E92-7B80-E6A3-3A55-F3D590A50762}"/>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18</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831847D-ABA1-201D-5740-777E91CB5470}"/>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9CBDA6F5-9037-CBEA-20BE-05B381FA39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726711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A8AF64-FD10-3E2C-3AAF-8C5D501F0883}"/>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116B7BEA-79FE-2D6A-661D-E5D0E50D9BF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19</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D22E86B7-060A-27E6-41D1-7C51F7FD9F3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D0E106CF-AF62-705D-76DF-C2952F14F23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710326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E0DC4B-75F1-6C98-85E7-8490E88271E3}"/>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24635EB8-8311-6E18-6744-706F3AA0899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20</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0A092B52-85AD-947B-2836-565D0368D3D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DC2F75F-3931-8E34-1047-0A44FA8577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93871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31921E-1D7A-BB55-F64D-D6FE0415B17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CDEFA73E-26B1-BF35-F178-975E42D84F0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C178C770-A951-235C-0D6A-3CF1BC2DB35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FC5CEE4-0AB1-D683-6FE4-556BD4069D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3070156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15F1C-CF01-43D2-792D-96AB17FCFA09}"/>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89DA20EE-7D61-6F2B-649E-E7821D1B970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21</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F6EEB5D0-FC08-CF1A-6288-15FB540F8FC4}"/>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C91B1FFF-8F19-9D78-2EFD-0CADAFA3576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359546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D3FBE2-79EE-B060-0605-BD6FD36471D2}"/>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47A1E629-9126-C177-7E1F-B3C4682B78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22</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BEA9010B-6EC9-46D7-8616-DAEFCCBEA3B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30798BA2-1BE8-D059-61BA-D7C05218F48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806209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C11E09-BB87-B58F-E77D-982F9CD3760D}"/>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7245AD19-F1E0-658E-9E0E-3F10FF7654A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23</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4AA0603A-D510-FDC3-205B-D36EA7354A92}"/>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3E20FCD1-96AF-463E-1424-D755B54D914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914053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3B0D9-FD4C-D577-DAD5-554F4CD0FF9A}"/>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0796ABEF-EE2A-599E-EC27-25174386CE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25</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97755A79-1451-B2FC-E5EC-09BEE21D34D1}"/>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18F073B7-DEC0-67A3-752A-A8042BFFAE3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2500159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0EA8F-530F-9B52-BDA8-24D81F691291}"/>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CB07952B-5A3F-BB58-CAF5-8C7E9B51DBF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26</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40E5DCB9-ED0A-270C-0008-15F467301740}"/>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3CAB4607-7257-DADD-A877-F6981971F27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5740967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03CB1-73EB-8901-795A-B3801CF8D466}"/>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56D85C09-19C3-6F1F-197B-7CB08790F646}"/>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27</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C0DFD6B9-97F0-E453-00C7-90F7E22DDA4A}"/>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EB73E352-1391-E4AE-2B7A-FE5FB081C2A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4127584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B6B11-32CC-69A7-40EC-AC63098921BA}"/>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17A20A94-54EF-1FD3-1F76-7F1A6C6A201C}"/>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28</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3374C8B1-35BC-452B-C13D-FDAB3EEBEF5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82BF9F4E-00D2-CFDB-C1C7-AC91F93BDC1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4756413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D94AE3-9AE1-1FC9-D937-286D6FC15C6B}"/>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F05F5E95-DFE8-EBCD-ADB9-77B4CE7565A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29</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AC9020A-79E6-F5CA-8FA2-AAAACD9CFD1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0616E419-9758-A522-F0EB-AB09DC38D4A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6689288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36AB56-8972-DB09-411C-289B9E6A906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F4A2ADC8-9E56-C73C-FABF-A6D1B93F632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30</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A4794C3F-8E1E-A99A-3B4C-0523A006E9E7}"/>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051B66A6-140D-B52C-235C-365084BABBA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8589638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D6560-93EB-2059-1272-CA736632C6A1}"/>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98A5A6AF-FE2D-C534-439D-DE678892EDB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31</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1CA4F929-6B0C-71E6-6615-6E7E0CF317F3}"/>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2B29EBDE-A9BB-4905-F64C-81C3997AF0D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116668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D1A3C-7A9C-8E07-799C-65D4DF2DDA37}"/>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BA6BF460-B1BD-6FD1-D058-658518414977}"/>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D94F9C21-DD91-DBD9-0A7C-79DEF0521FA4}"/>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57D0A1DA-7F26-BCBD-E392-5408CE391B4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58273093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192CF-B5C1-4855-A7B4-FBF61566847F}"/>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05017D20-8D01-E0C5-DE13-54388483EF9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32</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971409FF-47A6-9D82-225B-925098DEEBC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ADA3C1F6-6153-CBDC-1C9B-4FEFACEDBA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6171793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50B99-095F-5594-A1FE-6CC43585B192}"/>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D78460CB-4D36-87E9-0E5A-0F4314365C3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34</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13AB39E3-3138-AFD1-02B1-2936D0634181}"/>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FB9980F5-932F-D627-4B0E-70755556A3C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41654052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31CE5-6CC2-F891-564B-C9280342B1ED}"/>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25724574-DBDB-190B-D60C-483FA9B7AB9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35</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0552477B-B747-E75A-A4A6-70433628573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97D38C60-ECEC-400D-C90D-47542D8048B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6148862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7CC27B-A418-DE7B-CF4C-13B105BAC2C9}"/>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C1744DFC-2B18-05A5-346F-B79CA567D07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36</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27B63B15-65C5-996B-A007-4E2058BA2EAC}"/>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395B6129-94AE-CE8E-99E2-D7D36550D3D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5703287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AD20D7-AB24-961C-D1A6-4E7EA856BE62}"/>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ECC6A9A5-3E6B-C139-FF70-4019B32C50F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38</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88198072-F5D2-0CB8-4424-F62782420769}"/>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002FFDFB-1F9B-94C7-F5AD-F70FE69D82F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4416994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8183C-BDB8-3658-2C58-5490F0C98B63}"/>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6FD88B1E-6F0B-D536-9D1A-E94F4808EF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39</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61CFA238-B632-FDF7-B1C3-64612885AE27}"/>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9B017A07-E907-0D81-7F38-9E1EEED2A7A4}"/>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68621242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E404B4-95B6-351F-D150-B6DE1DAFDCFD}"/>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AB414B53-1F0F-55BA-8062-6FC06DE7954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40</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88E3FDCD-2528-08CD-EC55-E1BC11BA4184}"/>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87C78680-A14A-C2DD-AB7A-2669D8F7835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56016077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FB71E-38FD-BAB6-B111-B00785FC29F3}"/>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2B015562-6E43-1EC9-479B-6378F5E155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41</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7F49B832-3CE9-7F24-CE17-B1114D96332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01165F44-3252-3C86-FC5D-B2BA8D61AD81}"/>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8079494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3B550E-39C4-BFEA-7D5A-BCFC8C6F8404}"/>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2E9149A1-9F22-9619-B680-169E86B2E92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42</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5D7B461E-1514-222E-9251-645C50F30D7E}"/>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25FFC142-C6BD-F9A5-32AA-4F9D76C6A2B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942299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519C3-58EB-47A5-A9D5-9C370F7D44C4}"/>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BFC426AE-312B-9146-FF7F-B3FBE2C503E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43</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93B617DE-51B9-5323-0A4B-9C9D7908FB4B}"/>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E4C508CF-CFF7-B8D6-E9D7-14476A6DFB2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007883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E0C4BA-228B-B37A-D9BD-310BC6CB852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25E29F58-019D-9E88-1748-D27FDE7AAFF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4</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54F8E435-EE42-A14A-69D5-964140C0B3F2}"/>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B9C87CD9-2D5B-331D-7982-0C8D40096F85}"/>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569596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409EFE-6BCC-3D54-B149-ACB692C5173D}"/>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8F4D491F-1A46-05CE-6B6C-7BC3C29A304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44</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2939F11C-AF3E-4C2B-5EAD-CDCE0FCC3E5A}"/>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37325134-FA82-1345-C3AE-34E6E623A4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9939480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FA77-A574-738E-E424-39CAB297430F}"/>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9AE62EBD-3256-0E31-191B-9A6BBC2895E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45</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3D6251F2-27B5-8E78-38A7-E3188637A59A}"/>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E92D9EAB-3B3D-7994-0C4A-00388286B3B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5714506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1C348B-7AB8-CEE4-CD14-9946DC14DBCA}"/>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86350C61-5776-B737-3413-FEB6B5FAECB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46</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5B59791B-20E1-951A-711E-B6F1511B2C16}"/>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92B0656A-361F-DFFC-645B-7D73DC8D12F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60060728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208EAB-C8F2-634A-C075-A96203B0538D}"/>
            </a:ext>
          </a:extLst>
        </p:cNvPr>
        <p:cNvGrpSpPr/>
        <p:nvPr/>
      </p:nvGrpSpPr>
      <p:grpSpPr>
        <a:xfrm>
          <a:off x="0" y="0"/>
          <a:ext cx="0" cy="0"/>
          <a:chOff x="0" y="0"/>
          <a:chExt cx="0" cy="0"/>
        </a:xfrm>
      </p:grpSpPr>
      <p:sp>
        <p:nvSpPr>
          <p:cNvPr id="35841" name="Rectangle 5">
            <a:extLst>
              <a:ext uri="{FF2B5EF4-FFF2-40B4-BE49-F238E27FC236}">
                <a16:creationId xmlns:a16="http://schemas.microsoft.com/office/drawing/2014/main" id="{1CA4DFE4-4733-E7A6-5D08-31C2B6FA38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4DD3A617-C566-404B-83E8-C84011091472}" type="slidenum">
              <a:rPr lang="he-IL" altLang="en-US" sz="1100" b="0">
                <a:latin typeface="Times New Roman" charset="0"/>
              </a:rPr>
              <a:pPr/>
              <a:t>47</a:t>
            </a:fld>
            <a:endParaRPr lang="en-US" altLang="en-US" sz="1100" b="0" dirty="0">
              <a:latin typeface="Times New Roman" charset="0"/>
            </a:endParaRPr>
          </a:p>
        </p:txBody>
      </p:sp>
      <p:sp>
        <p:nvSpPr>
          <p:cNvPr id="35842" name="Rectangle 2">
            <a:extLst>
              <a:ext uri="{FF2B5EF4-FFF2-40B4-BE49-F238E27FC236}">
                <a16:creationId xmlns:a16="http://schemas.microsoft.com/office/drawing/2014/main" id="{EC83641F-E599-E5B3-2F11-B01970ABFD40}"/>
              </a:ext>
            </a:extLst>
          </p:cNvPr>
          <p:cNvSpPr>
            <a:spLocks noGrp="1" noRot="1" noChangeAspect="1" noChangeArrowheads="1" noTextEdit="1"/>
          </p:cNvSpPr>
          <p:nvPr>
            <p:ph type="sldImg"/>
          </p:nvPr>
        </p:nvSpPr>
        <p:spPr>
          <a:ln/>
        </p:spPr>
      </p:sp>
      <p:sp>
        <p:nvSpPr>
          <p:cNvPr id="35843" name="Rectangle 3">
            <a:extLst>
              <a:ext uri="{FF2B5EF4-FFF2-40B4-BE49-F238E27FC236}">
                <a16:creationId xmlns:a16="http://schemas.microsoft.com/office/drawing/2014/main" id="{549FFCAC-440E-9C8D-9710-F7D3AEBE3FE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581846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4F0A5E-4984-2BA3-375B-4E2003E26E63}"/>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0C625AF7-F770-0C68-1BAF-5B300EE551D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48</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2731095D-BCBB-06B1-C733-F786E4F80C43}"/>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7BEA70A4-85BA-CCB3-9B4B-976D93BBC88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3799962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662FE-E21B-A45F-96A9-E4839F9EA9EB}"/>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9D922099-9E62-8B4F-9F0F-5F0BC64652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49</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D8CF307C-73C3-2638-9968-B0DC29F4C0C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B6D71C9D-0814-F29A-5449-8CB3E6F0C0B8}"/>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41660339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7F56F2-8437-E166-64F4-052C285904CB}"/>
            </a:ext>
          </a:extLst>
        </p:cNvPr>
        <p:cNvGrpSpPr/>
        <p:nvPr/>
      </p:nvGrpSpPr>
      <p:grpSpPr>
        <a:xfrm>
          <a:off x="0" y="0"/>
          <a:ext cx="0" cy="0"/>
          <a:chOff x="0" y="0"/>
          <a:chExt cx="0" cy="0"/>
        </a:xfrm>
      </p:grpSpPr>
      <p:sp>
        <p:nvSpPr>
          <p:cNvPr id="9217" name="Rectangle 5">
            <a:extLst>
              <a:ext uri="{FF2B5EF4-FFF2-40B4-BE49-F238E27FC236}">
                <a16:creationId xmlns:a16="http://schemas.microsoft.com/office/drawing/2014/main" id="{D5E56DE5-F57B-A38E-D697-F0FAE4D1CFF5}"/>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C3C3377D-E3C3-D04F-8C14-BEDEFBEADF70}" type="slidenum">
              <a:rPr lang="he-IL" altLang="en-US" sz="1100" b="0">
                <a:latin typeface="Times New Roman" charset="0"/>
              </a:rPr>
              <a:pPr/>
              <a:t>50</a:t>
            </a:fld>
            <a:endParaRPr lang="en-US" altLang="en-US" sz="1100" b="0" dirty="0">
              <a:latin typeface="Times New Roman" charset="0"/>
            </a:endParaRPr>
          </a:p>
        </p:txBody>
      </p:sp>
      <p:sp>
        <p:nvSpPr>
          <p:cNvPr id="9218" name="Rectangle 2">
            <a:extLst>
              <a:ext uri="{FF2B5EF4-FFF2-40B4-BE49-F238E27FC236}">
                <a16:creationId xmlns:a16="http://schemas.microsoft.com/office/drawing/2014/main" id="{D0EA785E-C9F5-4B5C-CBF1-1879ED6C4A1E}"/>
              </a:ext>
            </a:extLst>
          </p:cNvPr>
          <p:cNvSpPr>
            <a:spLocks noGrp="1" noRot="1" noChangeAspect="1" noChangeArrowheads="1" noTextEdit="1"/>
          </p:cNvSpPr>
          <p:nvPr>
            <p:ph type="sldImg"/>
          </p:nvPr>
        </p:nvSpPr>
        <p:spPr>
          <a:xfrm>
            <a:off x="993775" y="768350"/>
            <a:ext cx="5114925" cy="3836988"/>
          </a:xfrm>
          <a:ln/>
        </p:spPr>
      </p:sp>
      <p:sp>
        <p:nvSpPr>
          <p:cNvPr id="9219" name="Rectangle 3">
            <a:extLst>
              <a:ext uri="{FF2B5EF4-FFF2-40B4-BE49-F238E27FC236}">
                <a16:creationId xmlns:a16="http://schemas.microsoft.com/office/drawing/2014/main" id="{CC9982D6-970B-9EA8-D6A5-C2A9A1887CCA}"/>
              </a:ext>
            </a:extLst>
          </p:cNvPr>
          <p:cNvSpPr>
            <a:spLocks noGrp="1" noChangeArrowheads="1"/>
          </p:cNvSpPr>
          <p:nvPr>
            <p:ph type="body" idx="1"/>
          </p:nvPr>
        </p:nvSpPr>
        <p:spPr>
          <a:xfrm>
            <a:off x="947738" y="4860925"/>
            <a:ext cx="5203825" cy="46053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918643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45370E-E621-CF61-9A56-B0B67E3BF00F}"/>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E76BA11F-59EE-06E0-1AD7-49DF88E6B66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5</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7ADE4310-4972-050B-4B49-627BB0E0A556}"/>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5551E305-85A1-ECB6-873F-E29B72D70FA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2022123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D2252-EF4F-44B2-379A-D0259F9E85F9}"/>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E4C8DDF0-D4B8-7EC0-FA4F-374E1D61398A}"/>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6</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93FC2234-2CAB-431B-C6CF-45E7D9D67758}"/>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6E4E4C78-8A41-A0C9-C36B-481966384F89}"/>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23655479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75C40-E5F8-59DE-0485-8D39B6E57EF3}"/>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64ED984F-0B76-0CDF-0086-4EEE9223739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7</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C3F7E403-26E7-A631-5517-51824AFF407E}"/>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CD06260A-79C6-595C-1D81-53A8442E65A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414811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30A56-3EED-3C51-7AFC-EC5A5597C5AE}"/>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F76AA702-0260-BBCA-1048-88076AD4ED1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8</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BD032911-EC1D-42B8-DC5D-4AE961A145BA}"/>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C852D670-7264-81BB-5D3A-F4E7F5BAF45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1135943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949E93-105C-94B0-A45D-E3A7C46D052B}"/>
            </a:ext>
          </a:extLst>
        </p:cNvPr>
        <p:cNvGrpSpPr/>
        <p:nvPr/>
      </p:nvGrpSpPr>
      <p:grpSpPr>
        <a:xfrm>
          <a:off x="0" y="0"/>
          <a:ext cx="0" cy="0"/>
          <a:chOff x="0" y="0"/>
          <a:chExt cx="0" cy="0"/>
        </a:xfrm>
      </p:grpSpPr>
      <p:sp>
        <p:nvSpPr>
          <p:cNvPr id="11265" name="Rectangle 5">
            <a:extLst>
              <a:ext uri="{FF2B5EF4-FFF2-40B4-BE49-F238E27FC236}">
                <a16:creationId xmlns:a16="http://schemas.microsoft.com/office/drawing/2014/main" id="{5E5F4F03-35AE-B50F-91C4-BB32E6B93604}"/>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01688">
              <a:defRPr sz="2000" b="1">
                <a:solidFill>
                  <a:schemeClr val="tx1"/>
                </a:solidFill>
                <a:latin typeface="Arial" charset="0"/>
                <a:ea typeface="ＭＳ Ｐゴシック" charset="-128"/>
              </a:defRPr>
            </a:lvl1pPr>
            <a:lvl2pPr marL="742950" indent="-285750" defTabSz="801688">
              <a:defRPr sz="2000" b="1">
                <a:solidFill>
                  <a:schemeClr val="tx1"/>
                </a:solidFill>
                <a:latin typeface="Arial" charset="0"/>
                <a:ea typeface="ＭＳ Ｐゴシック" charset="-128"/>
              </a:defRPr>
            </a:lvl2pPr>
            <a:lvl3pPr marL="1143000" indent="-228600" defTabSz="801688">
              <a:defRPr sz="2000" b="1">
                <a:solidFill>
                  <a:schemeClr val="tx1"/>
                </a:solidFill>
                <a:latin typeface="Arial" charset="0"/>
                <a:ea typeface="ＭＳ Ｐゴシック" charset="-128"/>
              </a:defRPr>
            </a:lvl3pPr>
            <a:lvl4pPr marL="1600200" indent="-228600" defTabSz="801688">
              <a:defRPr sz="2000" b="1">
                <a:solidFill>
                  <a:schemeClr val="tx1"/>
                </a:solidFill>
                <a:latin typeface="Arial" charset="0"/>
                <a:ea typeface="ＭＳ Ｐゴシック" charset="-128"/>
              </a:defRPr>
            </a:lvl4pPr>
            <a:lvl5pPr marL="2057400" indent="-228600" defTabSz="801688">
              <a:defRPr sz="2000" b="1">
                <a:solidFill>
                  <a:schemeClr val="tx1"/>
                </a:solidFill>
                <a:latin typeface="Arial" charset="0"/>
                <a:ea typeface="ＭＳ Ｐゴシック" charset="-128"/>
              </a:defRPr>
            </a:lvl5pPr>
            <a:lvl6pPr marL="2514600" indent="-228600" defTabSz="801688"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defTabSz="801688"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defTabSz="801688"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defTabSz="801688" eaLnBrk="0" fontAlgn="base" hangingPunct="0">
              <a:spcBef>
                <a:spcPct val="0"/>
              </a:spcBef>
              <a:spcAft>
                <a:spcPct val="0"/>
              </a:spcAft>
              <a:defRPr sz="2000" b="1">
                <a:solidFill>
                  <a:schemeClr val="tx1"/>
                </a:solidFill>
                <a:latin typeface="Arial" charset="0"/>
                <a:ea typeface="ＭＳ Ｐゴシック" charset="-128"/>
              </a:defRPr>
            </a:lvl9pPr>
          </a:lstStyle>
          <a:p>
            <a:fld id="{B03C8BD6-4DFD-4F47-B9EF-662F51DA2570}" type="slidenum">
              <a:rPr lang="he-IL" altLang="en-US" sz="1100" b="0">
                <a:latin typeface="Times New Roman" charset="0"/>
              </a:rPr>
              <a:pPr/>
              <a:t>10</a:t>
            </a:fld>
            <a:endParaRPr lang="en-US" altLang="en-US" sz="1100" b="0" dirty="0">
              <a:latin typeface="Times New Roman" charset="0"/>
            </a:endParaRPr>
          </a:p>
        </p:txBody>
      </p:sp>
      <p:sp>
        <p:nvSpPr>
          <p:cNvPr id="11266" name="Rectangle 2">
            <a:extLst>
              <a:ext uri="{FF2B5EF4-FFF2-40B4-BE49-F238E27FC236}">
                <a16:creationId xmlns:a16="http://schemas.microsoft.com/office/drawing/2014/main" id="{408AA42C-2FF1-1A05-1FA1-91F0F10DBE70}"/>
              </a:ext>
            </a:extLst>
          </p:cNvPr>
          <p:cNvSpPr>
            <a:spLocks noGrp="1" noRot="1" noChangeAspect="1" noChangeArrowheads="1" noTextEdit="1"/>
          </p:cNvSpPr>
          <p:nvPr>
            <p:ph type="sldImg"/>
          </p:nvPr>
        </p:nvSpPr>
        <p:spPr>
          <a:ln/>
        </p:spPr>
      </p:sp>
      <p:sp>
        <p:nvSpPr>
          <p:cNvPr id="11267" name="Rectangle 3">
            <a:extLst>
              <a:ext uri="{FF2B5EF4-FFF2-40B4-BE49-F238E27FC236}">
                <a16:creationId xmlns:a16="http://schemas.microsoft.com/office/drawing/2014/main" id="{FD9898D0-1E00-F9EA-479B-64279FACB5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ltLang="en-US" dirty="0">
              <a:latin typeface="Times New Roman" charset="0"/>
              <a:ea typeface="ＭＳ Ｐゴシック" charset="-128"/>
            </a:endParaRPr>
          </a:p>
        </p:txBody>
      </p:sp>
    </p:spTree>
    <p:extLst>
      <p:ext uri="{BB962C8B-B14F-4D97-AF65-F5344CB8AC3E}">
        <p14:creationId xmlns:p14="http://schemas.microsoft.com/office/powerpoint/2010/main" val="3947015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he-IL"/>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he-IL"/>
          </a:p>
        </p:txBody>
      </p:sp>
    </p:spTree>
    <p:extLst>
      <p:ext uri="{BB962C8B-B14F-4D97-AF65-F5344CB8AC3E}">
        <p14:creationId xmlns:p14="http://schemas.microsoft.com/office/powerpoint/2010/main" val="18264287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654740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76200"/>
            <a:ext cx="2190750" cy="6324600"/>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152400" y="76200"/>
            <a:ext cx="6419850" cy="63246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3053967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lvl1pPr marL="342900" indent="-342900">
              <a:buClr>
                <a:schemeClr val="tx1"/>
              </a:buClr>
              <a:buFont typeface="Arial" charset="0"/>
              <a:buChar char="•"/>
              <a:defRPr sz="1800">
                <a:latin typeface="Times New Roman" charset="0"/>
                <a:ea typeface="Times New Roman" charset="0"/>
                <a:cs typeface="Times New Roman" charset="0"/>
              </a:defRPr>
            </a:lvl1pPr>
            <a:lvl2pPr marL="742950" indent="-285750">
              <a:buClr>
                <a:schemeClr val="tx1"/>
              </a:buClr>
              <a:buFont typeface="Wingdings" charset="2"/>
              <a:buChar char="Ø"/>
              <a:defRPr>
                <a:latin typeface="Times New Roman" charset="0"/>
                <a:ea typeface="Times New Roman" charset="0"/>
                <a:cs typeface="Times New Roman" charset="0"/>
              </a:defRPr>
            </a:lvl2pPr>
            <a:lvl3pPr marL="1143000" indent="-228600">
              <a:buClr>
                <a:schemeClr val="tx1"/>
              </a:buClr>
              <a:buFont typeface="Arial" charset="0"/>
              <a:buChar char="•"/>
              <a:defRPr>
                <a:latin typeface="Times New Roman" charset="0"/>
                <a:ea typeface="Times New Roman" charset="0"/>
                <a:cs typeface="Times New Roman" charset="0"/>
              </a:defRPr>
            </a:lvl3pPr>
            <a:lvl4pPr marL="1600200" indent="-228600">
              <a:buClr>
                <a:schemeClr val="tx1"/>
              </a:buClr>
              <a:buFont typeface="Arial" charset="0"/>
              <a:buChar char="•"/>
              <a:defRPr>
                <a:latin typeface="Times New Roman" charset="0"/>
                <a:ea typeface="Times New Roman" charset="0"/>
                <a:cs typeface="Times New Roman" charset="0"/>
              </a:defRPr>
            </a:lvl4pPr>
            <a:lvl5pPr marL="2057400" indent="-228600">
              <a:buClr>
                <a:schemeClr val="tx1"/>
              </a:buClr>
              <a:buFont typeface="Arial" charset="0"/>
              <a:buChar char="•"/>
              <a:defRPr>
                <a:latin typeface="Times New Roman" charset="0"/>
                <a:ea typeface="Times New Roman" charset="0"/>
                <a:cs typeface="Times New Roman"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he-IL" dirty="0"/>
          </a:p>
        </p:txBody>
      </p:sp>
    </p:spTree>
    <p:extLst>
      <p:ext uri="{BB962C8B-B14F-4D97-AF65-F5344CB8AC3E}">
        <p14:creationId xmlns:p14="http://schemas.microsoft.com/office/powerpoint/2010/main" val="657255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r">
              <a:defRPr sz="4000" b="1" cap="all"/>
            </a:lvl1pPr>
          </a:lstStyle>
          <a:p>
            <a:r>
              <a:rPr lang="en-US"/>
              <a:t>Click to edit Master title style</a:t>
            </a:r>
            <a:endParaRPr lang="he-IL"/>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9804557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2286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4610100" y="838200"/>
            <a:ext cx="42291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6711319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he-IL"/>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Tree>
    <p:extLst>
      <p:ext uri="{BB962C8B-B14F-4D97-AF65-F5344CB8AC3E}">
        <p14:creationId xmlns:p14="http://schemas.microsoft.com/office/powerpoint/2010/main" val="19236826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Tree>
    <p:extLst>
      <p:ext uri="{BB962C8B-B14F-4D97-AF65-F5344CB8AC3E}">
        <p14:creationId xmlns:p14="http://schemas.microsoft.com/office/powerpoint/2010/main" val="9678248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18678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r">
              <a:defRPr sz="2000" b="1"/>
            </a:lvl1pPr>
          </a:lstStyle>
          <a:p>
            <a:r>
              <a:rPr lang="en-US"/>
              <a:t>Click to edit Master title style</a:t>
            </a:r>
            <a:endParaRPr lang="he-IL"/>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143601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r">
              <a:defRPr sz="2000" b="1"/>
            </a:lvl1pPr>
          </a:lstStyle>
          <a:p>
            <a:r>
              <a:rPr lang="en-US"/>
              <a:t>Click to edit Master title style</a:t>
            </a:r>
            <a:endParaRPr lang="he-IL"/>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he-IL"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3203786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763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ctr" anchorCtr="0" compatLnSpc="1">
            <a:prstTxWarp prst="textNoShape">
              <a:avLst/>
            </a:prstTxWarp>
          </a:bodyPr>
          <a:lstStyle/>
          <a:p>
            <a:pPr lvl="0"/>
            <a:r>
              <a:rPr lang="en-US" altLang="en-US"/>
              <a:t>Click to edit Master title style</a:t>
            </a:r>
          </a:p>
        </p:txBody>
      </p:sp>
      <p:sp>
        <p:nvSpPr>
          <p:cNvPr id="1027" name="Rectangle 3"/>
          <p:cNvSpPr>
            <a:spLocks noGrp="1" noChangeArrowheads="1"/>
          </p:cNvSpPr>
          <p:nvPr>
            <p:ph type="body" idx="1"/>
          </p:nvPr>
        </p:nvSpPr>
        <p:spPr bwMode="auto">
          <a:xfrm>
            <a:off x="228600" y="838200"/>
            <a:ext cx="8610600" cy="571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Line 4"/>
          <p:cNvSpPr>
            <a:spLocks noChangeShapeType="1"/>
          </p:cNvSpPr>
          <p:nvPr/>
        </p:nvSpPr>
        <p:spPr bwMode="auto">
          <a:xfrm>
            <a:off x="152400" y="609600"/>
            <a:ext cx="8763000" cy="0"/>
          </a:xfrm>
          <a:prstGeom prst="line">
            <a:avLst/>
          </a:prstGeom>
          <a:noFill/>
          <a:ln w="254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dirty="0"/>
          </a:p>
        </p:txBody>
      </p:sp>
      <p:sp>
        <p:nvSpPr>
          <p:cNvPr id="2" name="Rectangle 4">
            <a:extLst>
              <a:ext uri="{FF2B5EF4-FFF2-40B4-BE49-F238E27FC236}">
                <a16:creationId xmlns:a16="http://schemas.microsoft.com/office/drawing/2014/main" id="{DEC6AE46-F9A9-ACFD-BFEF-33F778221D53}"/>
              </a:ext>
            </a:extLst>
          </p:cNvPr>
          <p:cNvSpPr txBox="1">
            <a:spLocks noChangeArrowheads="1"/>
          </p:cNvSpPr>
          <p:nvPr userDrawn="1"/>
        </p:nvSpPr>
        <p:spPr bwMode="auto">
          <a:xfrm>
            <a:off x="162560" y="6612474"/>
            <a:ext cx="8610600" cy="174404"/>
          </a:xfrm>
          <a:prstGeom prst="rect">
            <a:avLst/>
          </a:prstGeom>
          <a:noFill/>
          <a:ln w="9525">
            <a:noFill/>
            <a:miter lim="800000"/>
            <a:headEnd/>
            <a:tailEnd/>
          </a:ln>
          <a:effectLst/>
        </p:spPr>
        <p:txBody>
          <a:bodyPr vert="horz" wrap="none" lIns="92075" tIns="46038" rIns="92075" bIns="46038" numCol="1" anchor="ctr" anchorCtr="0" compatLnSpc="1">
            <a:prstTxWarp prst="textNoShape">
              <a:avLst/>
            </a:prstTxWarp>
          </a:bodyPr>
          <a:lstStyle>
            <a:defPPr>
              <a:defRPr lang="en-US"/>
            </a:defPPr>
            <a:lvl1pPr algn="l" rtl="0" eaLnBrk="0" fontAlgn="base" hangingPunct="0">
              <a:spcBef>
                <a:spcPct val="0"/>
              </a:spcBef>
              <a:spcAft>
                <a:spcPct val="0"/>
              </a:spcAft>
              <a:defRPr kumimoji="1" sz="800" kern="1200">
                <a:solidFill>
                  <a:schemeClr val="tx1"/>
                </a:solidFill>
                <a:latin typeface="Comic Sans MS" charset="0"/>
                <a:ea typeface="+mn-ea"/>
                <a:cs typeface="+mn-cs"/>
              </a:defRPr>
            </a:lvl1pPr>
            <a:lvl2pPr marL="457200" algn="l" rtl="0" eaLnBrk="0" fontAlgn="base" hangingPunct="0">
              <a:spcBef>
                <a:spcPct val="0"/>
              </a:spcBef>
              <a:spcAft>
                <a:spcPct val="0"/>
              </a:spcAft>
              <a:defRPr kumimoji="1" kern="1200">
                <a:solidFill>
                  <a:schemeClr val="tx1"/>
                </a:solidFill>
                <a:latin typeface="Comic Sans MS" charset="0"/>
                <a:ea typeface="+mn-ea"/>
                <a:cs typeface="+mn-cs"/>
              </a:defRPr>
            </a:lvl2pPr>
            <a:lvl3pPr marL="914400" algn="l" rtl="0" eaLnBrk="0" fontAlgn="base" hangingPunct="0">
              <a:spcBef>
                <a:spcPct val="0"/>
              </a:spcBef>
              <a:spcAft>
                <a:spcPct val="0"/>
              </a:spcAft>
              <a:defRPr kumimoji="1" kern="1200">
                <a:solidFill>
                  <a:schemeClr val="tx1"/>
                </a:solidFill>
                <a:latin typeface="Comic Sans MS" charset="0"/>
                <a:ea typeface="+mn-ea"/>
                <a:cs typeface="+mn-cs"/>
              </a:defRPr>
            </a:lvl3pPr>
            <a:lvl4pPr marL="1371600" algn="l" rtl="0" eaLnBrk="0" fontAlgn="base" hangingPunct="0">
              <a:spcBef>
                <a:spcPct val="0"/>
              </a:spcBef>
              <a:spcAft>
                <a:spcPct val="0"/>
              </a:spcAft>
              <a:defRPr kumimoji="1" kern="1200">
                <a:solidFill>
                  <a:schemeClr val="tx1"/>
                </a:solidFill>
                <a:latin typeface="Comic Sans MS" charset="0"/>
                <a:ea typeface="+mn-ea"/>
                <a:cs typeface="+mn-cs"/>
              </a:defRPr>
            </a:lvl4pPr>
            <a:lvl5pPr marL="1828800" algn="l" rtl="0" eaLnBrk="0" fontAlgn="base" hangingPunct="0">
              <a:spcBef>
                <a:spcPct val="0"/>
              </a:spcBef>
              <a:spcAft>
                <a:spcPct val="0"/>
              </a:spcAft>
              <a:defRPr kumimoji="1" kern="1200">
                <a:solidFill>
                  <a:schemeClr val="tx1"/>
                </a:solidFill>
                <a:latin typeface="Comic Sans MS" charset="0"/>
                <a:ea typeface="+mn-ea"/>
                <a:cs typeface="+mn-cs"/>
              </a:defRPr>
            </a:lvl5pPr>
            <a:lvl6pPr marL="2286000" algn="l" defTabSz="457200" rtl="0" eaLnBrk="1" latinLnBrk="0" hangingPunct="1">
              <a:defRPr kumimoji="1" kern="1200">
                <a:solidFill>
                  <a:schemeClr val="tx1"/>
                </a:solidFill>
                <a:latin typeface="Comic Sans MS" charset="0"/>
                <a:ea typeface="+mn-ea"/>
                <a:cs typeface="+mn-cs"/>
              </a:defRPr>
            </a:lvl6pPr>
            <a:lvl7pPr marL="2743200" algn="l" defTabSz="457200" rtl="0" eaLnBrk="1" latinLnBrk="0" hangingPunct="1">
              <a:defRPr kumimoji="1" kern="1200">
                <a:solidFill>
                  <a:schemeClr val="tx1"/>
                </a:solidFill>
                <a:latin typeface="Comic Sans MS" charset="0"/>
                <a:ea typeface="+mn-ea"/>
                <a:cs typeface="+mn-cs"/>
              </a:defRPr>
            </a:lvl7pPr>
            <a:lvl8pPr marL="3200400" algn="l" defTabSz="457200" rtl="0" eaLnBrk="1" latinLnBrk="0" hangingPunct="1">
              <a:defRPr kumimoji="1" kern="1200">
                <a:solidFill>
                  <a:schemeClr val="tx1"/>
                </a:solidFill>
                <a:latin typeface="Comic Sans MS" charset="0"/>
                <a:ea typeface="+mn-ea"/>
                <a:cs typeface="+mn-cs"/>
              </a:defRPr>
            </a:lvl8pPr>
            <a:lvl9pPr marL="3657600" algn="l" defTabSz="457200" rtl="0" eaLnBrk="1" latinLnBrk="0" hangingPunct="1">
              <a:defRPr kumimoji="1" kern="1200">
                <a:solidFill>
                  <a:schemeClr val="tx1"/>
                </a:solidFill>
                <a:latin typeface="Comic Sans MS" charset="0"/>
                <a:ea typeface="+mn-ea"/>
                <a:cs typeface="+mn-cs"/>
              </a:defRPr>
            </a:lvl9pPr>
          </a:lstStyle>
          <a:p>
            <a:pPr>
              <a:defRPr/>
            </a:pPr>
            <a:r>
              <a:rPr lang="en-US" sz="1000" b="0" dirty="0">
                <a:solidFill>
                  <a:schemeClr val="tx1">
                    <a:lumMod val="65000"/>
                    <a:lumOff val="35000"/>
                  </a:schemeClr>
                </a:solidFill>
                <a:latin typeface="Arial" charset="0"/>
                <a:ea typeface="Arial" charset="0"/>
                <a:cs typeface="Arial" charset="0"/>
              </a:rPr>
              <a:t>Intro to CS / RUNI / lecture 13-1                                                                                                                                                          </a:t>
            </a:r>
            <a:r>
              <a:rPr lang="he-IL" sz="1000" b="0" dirty="0">
                <a:solidFill>
                  <a:schemeClr val="tx1">
                    <a:lumMod val="65000"/>
                    <a:lumOff val="35000"/>
                  </a:schemeClr>
                </a:solidFill>
                <a:latin typeface="Arial" charset="0"/>
                <a:ea typeface="Arial" charset="0"/>
                <a:cs typeface="Arial" charset="0"/>
              </a:rPr>
              <a:t>            </a:t>
            </a:r>
            <a:r>
              <a:rPr lang="en-US" sz="1000" b="0" dirty="0">
                <a:solidFill>
                  <a:schemeClr val="tx1">
                    <a:lumMod val="65000"/>
                    <a:lumOff val="35000"/>
                  </a:schemeClr>
                </a:solidFill>
                <a:latin typeface="Arial" charset="0"/>
                <a:ea typeface="Arial" charset="0"/>
                <a:cs typeface="Arial" charset="0"/>
              </a:rPr>
              <a:t>       slide </a:t>
            </a:r>
            <a:fld id="{0E022C0D-3723-2343-B86A-05A05703B5CB}" type="slidenum">
              <a:rPr lang="en-US" sz="1000" b="0" smtClean="0">
                <a:solidFill>
                  <a:schemeClr val="tx1">
                    <a:lumMod val="65000"/>
                    <a:lumOff val="35000"/>
                  </a:schemeClr>
                </a:solidFill>
                <a:latin typeface="Arial" charset="0"/>
                <a:ea typeface="Arial" charset="0"/>
                <a:cs typeface="Arial" charset="0"/>
              </a:rPr>
              <a:pPr>
                <a:defRPr/>
              </a:pPr>
              <a:t>‹#›</a:t>
            </a:fld>
            <a:r>
              <a:rPr lang="en-US" sz="1000" b="0" dirty="0">
                <a:solidFill>
                  <a:schemeClr val="tx1">
                    <a:lumMod val="65000"/>
                    <a:lumOff val="35000"/>
                  </a:schemeClr>
                </a:solidFill>
                <a:latin typeface="Arial" charset="0"/>
                <a:ea typeface="Arial" charset="0"/>
                <a:cs typeface="Arial" charset="0"/>
              </a:rPr>
              <a:t>   </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rtl="0" eaLnBrk="0" fontAlgn="base" hangingPunct="0">
        <a:spcBef>
          <a:spcPct val="0"/>
        </a:spcBef>
        <a:spcAft>
          <a:spcPct val="0"/>
        </a:spcAft>
        <a:defRPr sz="2400">
          <a:solidFill>
            <a:schemeClr val="tx1"/>
          </a:solidFill>
          <a:latin typeface="Arial" charset="0"/>
          <a:ea typeface="ＭＳ Ｐゴシック" charset="0"/>
          <a:cs typeface="ＭＳ Ｐゴシック" charset="0"/>
        </a:defRPr>
      </a:lvl1pPr>
      <a:lvl2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2pPr>
      <a:lvl3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3pPr>
      <a:lvl4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4pPr>
      <a:lvl5pPr algn="l" rtl="0" eaLnBrk="0" fontAlgn="base" hangingPunct="0">
        <a:spcBef>
          <a:spcPct val="0"/>
        </a:spcBef>
        <a:spcAft>
          <a:spcPct val="0"/>
        </a:spcAft>
        <a:defRPr sz="2400">
          <a:solidFill>
            <a:schemeClr val="tx1"/>
          </a:solidFill>
          <a:latin typeface="Arial" pitchFamily="34" charset="0"/>
          <a:ea typeface="ＭＳ Ｐゴシック" charset="0"/>
          <a:cs typeface="ＭＳ Ｐゴシック" charset="0"/>
        </a:defRPr>
      </a:lvl5pPr>
      <a:lvl6pPr marL="457200" algn="l" rtl="0" eaLnBrk="0" fontAlgn="base" hangingPunct="0">
        <a:spcBef>
          <a:spcPct val="0"/>
        </a:spcBef>
        <a:spcAft>
          <a:spcPct val="0"/>
        </a:spcAft>
        <a:defRPr sz="2400">
          <a:solidFill>
            <a:srgbClr val="663300"/>
          </a:solidFill>
          <a:latin typeface="Arial" pitchFamily="34" charset="0"/>
        </a:defRPr>
      </a:lvl6pPr>
      <a:lvl7pPr marL="914400" algn="l" rtl="0" eaLnBrk="0" fontAlgn="base" hangingPunct="0">
        <a:spcBef>
          <a:spcPct val="0"/>
        </a:spcBef>
        <a:spcAft>
          <a:spcPct val="0"/>
        </a:spcAft>
        <a:defRPr sz="2400">
          <a:solidFill>
            <a:srgbClr val="663300"/>
          </a:solidFill>
          <a:latin typeface="Arial" pitchFamily="34" charset="0"/>
        </a:defRPr>
      </a:lvl7pPr>
      <a:lvl8pPr marL="1371600" algn="l" rtl="0" eaLnBrk="0" fontAlgn="base" hangingPunct="0">
        <a:spcBef>
          <a:spcPct val="0"/>
        </a:spcBef>
        <a:spcAft>
          <a:spcPct val="0"/>
        </a:spcAft>
        <a:defRPr sz="2400">
          <a:solidFill>
            <a:srgbClr val="663300"/>
          </a:solidFill>
          <a:latin typeface="Arial" pitchFamily="34" charset="0"/>
        </a:defRPr>
      </a:lvl8pPr>
      <a:lvl9pPr marL="1828800" algn="l" rtl="0" eaLnBrk="0" fontAlgn="base" hangingPunct="0">
        <a:spcBef>
          <a:spcPct val="0"/>
        </a:spcBef>
        <a:spcAft>
          <a:spcPct val="0"/>
        </a:spcAft>
        <a:defRPr sz="2400">
          <a:solidFill>
            <a:srgbClr val="663300"/>
          </a:solidFill>
          <a:latin typeface="Arial" pitchFamily="34" charset="0"/>
        </a:defRPr>
      </a:lvl9pPr>
    </p:titleStyle>
    <p:bodyStyle>
      <a:lvl1pPr marL="285750" indent="-285750" algn="l" rtl="0" eaLnBrk="0" fontAlgn="base" hangingPunct="0">
        <a:spcBef>
          <a:spcPct val="60000"/>
        </a:spcBef>
        <a:spcAft>
          <a:spcPct val="0"/>
        </a:spcAft>
        <a:buClr>
          <a:schemeClr val="tx1"/>
        </a:buClr>
        <a:buSzPct val="100000"/>
        <a:buFont typeface="Arial" charset="0"/>
        <a:buChar char="•"/>
        <a:defRPr sz="20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2pPr>
      <a:lvl3pPr marL="914400" algn="l" rtl="0" eaLnBrk="0" fontAlgn="base" hangingPunct="0">
        <a:spcBef>
          <a:spcPct val="20000"/>
        </a:spcBef>
        <a:spcAft>
          <a:spcPct val="0"/>
        </a:spcAft>
        <a:buClr>
          <a:srgbClr val="003300"/>
        </a:buClr>
        <a:buSzPct val="75000"/>
        <a:buFont typeface="Wingdings" charset="2"/>
        <a:defRPr sz="1600">
          <a:solidFill>
            <a:schemeClr val="tx1"/>
          </a:solidFill>
          <a:latin typeface="Times New Roman" charset="0"/>
          <a:ea typeface="Times New Roman" charset="0"/>
          <a:cs typeface="Times New Roman" charset="0"/>
        </a:defRPr>
      </a:lvl3pPr>
      <a:lvl4pPr marL="1371600" algn="l" rtl="0" eaLnBrk="0" fontAlgn="base" hangingPunct="0">
        <a:spcBef>
          <a:spcPct val="20000"/>
        </a:spcBef>
        <a:spcAft>
          <a:spcPct val="0"/>
        </a:spcAft>
        <a:buClr>
          <a:srgbClr val="003300"/>
        </a:buClr>
        <a:buSzPct val="100000"/>
        <a:buFont typeface="Wingdings" charset="2"/>
        <a:defRPr sz="1600">
          <a:solidFill>
            <a:schemeClr val="tx1"/>
          </a:solidFill>
          <a:latin typeface="Times New Roman" charset="0"/>
          <a:ea typeface="Times New Roman" charset="0"/>
          <a:cs typeface="Times New Roman" charset="0"/>
        </a:defRPr>
      </a:lvl4pPr>
      <a:lvl5pPr marL="1828800" algn="l" rtl="0" eaLnBrk="0" fontAlgn="base" hangingPunct="0">
        <a:spcBef>
          <a:spcPct val="20000"/>
        </a:spcBef>
        <a:spcAft>
          <a:spcPct val="0"/>
        </a:spcAft>
        <a:buClr>
          <a:srgbClr val="003300"/>
        </a:buClr>
        <a:buSzPct val="100000"/>
        <a:buFont typeface="Wingdings" charset="2"/>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theme/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theme/media/image14.jpe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theme/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theme/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theme/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theme/media/image14.jpeg"/><Relationship Id="rId4" Type="http://schemas.openxmlformats.org/officeDocument/2006/relationships/image" Target="../../theme/media/image17.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theme/media/image10.jpeg"/><Relationship Id="rId4" Type="http://schemas.openxmlformats.org/officeDocument/2006/relationships/image" Target="../../theme/media/image17.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3.png"/><Relationship Id="rId9" Type="http://schemas.openxmlformats.org/officeDocument/2006/relationships/image" Target="../media/image3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theme/media/image11.jpeg"/><Relationship Id="rId5" Type="http://schemas.openxmlformats.org/officeDocument/2006/relationships/image" Target="../../theme/media/image1.jpe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theme/media/image14.jpeg"/></Relationships>
</file>

<file path=ppt/slides/_rels/slide35.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theme/media/image14.jpeg"/><Relationship Id="rId4" Type="http://schemas.openxmlformats.org/officeDocument/2006/relationships/image" Target="../media/image36.png"/><Relationship Id="rId9" Type="http://schemas.openxmlformats.org/officeDocument/2006/relationships/image" Target="../../theme/media/image14.jpeg"/></Relationships>
</file>

<file path=ppt/slides/_rels/slide36.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9.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1.xml.rels><?xml version="1.0" encoding="UTF-8" standalone="yes"?>
<Relationships xmlns="http://schemas.openxmlformats.org/package/2006/relationships"><Relationship Id="rId13" Type="http://schemas.openxmlformats.org/officeDocument/2006/relationships/image" Target="../media/image38.png"/><Relationship Id="rId8" Type="http://schemas.openxmlformats.org/officeDocument/2006/relationships/image" Target="../../theme/media/image18.jpeg"/><Relationship Id="rId12"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11" Type="http://schemas.openxmlformats.org/officeDocument/2006/relationships/image" Target="../media/image36.png"/><Relationship Id="rId10" Type="http://schemas.openxmlformats.org/officeDocument/2006/relationships/image" Target="../media/image35.png"/><Relationship Id="rId9" Type="http://schemas.openxmlformats.org/officeDocument/2006/relationships/image" Target="../../theme/media/image19.jpeg"/><Relationship Id="rId14" Type="http://schemas.openxmlformats.org/officeDocument/2006/relationships/image" Target="../media/image39.png"/></Relationships>
</file>

<file path=ppt/slides/_rels/slide42.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theme/media/image19.jpeg"/></Relationships>
</file>

<file path=ppt/slides/_rels/slide43.xml.rels><?xml version="1.0" encoding="UTF-8" standalone="yes"?>
<Relationships xmlns="http://schemas.openxmlformats.org/package/2006/relationships"><Relationship Id="rId3" Type="http://schemas.openxmlformats.org/officeDocument/2006/relationships/hyperlink" Target="https://www.cs.toronto.edu/~kriz/cifar.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hyperlink" Target="https://www.cs.toronto.edu/~kriz/cifar.html" TargetMode="External"/><Relationship Id="rId4" Type="http://schemas.openxmlformats.org/officeDocument/2006/relationships/image" Target="../media/image36.png"/><Relationship Id="rId9" Type="http://schemas.openxmlformats.org/officeDocument/2006/relationships/image" Target="../../theme/media/image18.jpe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theme/media/image18.jpeg"/></Relationships>
</file>

<file path=ppt/slides/_rels/slide46.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3.png"/></Relationships>
</file>

<file path=ppt/slides/_rels/slide47.xml.rels><?xml version="1.0" encoding="UTF-8" standalone="yes"?>
<Relationships xmlns="http://schemas.openxmlformats.org/package/2006/relationships"><Relationship Id="rId8" Type="http://schemas.openxmlformats.org/officeDocument/2006/relationships/image" Target="../../theme/media/image18.jpe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3.png"/></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theme/media/image1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2" descr="OPENO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p:cNvSpPr>
            <a:spLocks noGrp="1" noChangeArrowheads="1"/>
          </p:cNvSpPr>
          <p:nvPr>
            <p:ph type="ctrTitle"/>
          </p:nvPr>
        </p:nvSpPr>
        <p:spPr>
          <a:xfrm>
            <a:off x="1371600" y="1981200"/>
            <a:ext cx="6172200" cy="533400"/>
          </a:xfrm>
        </p:spPr>
        <p:txBody>
          <a:bodyPr wrap="none"/>
          <a:lstStyle/>
          <a:p>
            <a:pPr algn="ctr">
              <a:spcBef>
                <a:spcPct val="100000"/>
              </a:spcBef>
              <a:spcAft>
                <a:spcPct val="35000"/>
              </a:spcAft>
              <a:defRPr/>
            </a:pPr>
            <a:r>
              <a:rPr lang="en-US" sz="2800" dirty="0">
                <a:latin typeface="+mj-lt"/>
                <a:cs typeface="+mj-cs"/>
              </a:rPr>
              <a:t>Machine Learning</a:t>
            </a:r>
          </a:p>
        </p:txBody>
      </p:sp>
      <p:sp>
        <p:nvSpPr>
          <p:cNvPr id="8195" name="Rectangle 4"/>
          <p:cNvSpPr>
            <a:spLocks noChangeArrowheads="1"/>
          </p:cNvSpPr>
          <p:nvPr/>
        </p:nvSpPr>
        <p:spPr bwMode="auto">
          <a:xfrm>
            <a:off x="152400" y="76200"/>
            <a:ext cx="2895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eaLnBrk="0" fontAlgn="base" hangingPunct="0">
              <a:spcBef>
                <a:spcPct val="0"/>
              </a:spcBef>
              <a:spcAft>
                <a:spcPct val="0"/>
              </a:spcAft>
              <a:defRPr sz="2000" b="1">
                <a:solidFill>
                  <a:schemeClr val="tx1"/>
                </a:solidFill>
                <a:latin typeface="Arial" charset="0"/>
                <a:ea typeface="ＭＳ Ｐゴシック" charset="-128"/>
              </a:defRPr>
            </a:lvl9pPr>
          </a:lstStyle>
          <a:p>
            <a:r>
              <a:rPr lang="en-US" altLang="en-US" sz="1400" b="0" dirty="0"/>
              <a:t>Efi Arazi School of Computer Science</a:t>
            </a:r>
          </a:p>
          <a:p>
            <a:r>
              <a:rPr lang="en-US" altLang="en-US" sz="1400" b="0" dirty="0"/>
              <a:t>Introduction to Computer Science</a:t>
            </a:r>
          </a:p>
        </p:txBody>
      </p:sp>
      <p:sp>
        <p:nvSpPr>
          <p:cNvPr id="4100" name="Rectangle 5"/>
          <p:cNvSpPr>
            <a:spLocks noChangeArrowheads="1"/>
          </p:cNvSpPr>
          <p:nvPr/>
        </p:nvSpPr>
        <p:spPr bwMode="auto">
          <a:xfrm>
            <a:off x="1447800" y="1524000"/>
            <a:ext cx="617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lgn="ctr">
              <a:defRPr sz="2000" b="1">
                <a:solidFill>
                  <a:schemeClr val="tx1"/>
                </a:solidFill>
                <a:latin typeface="Arial" charset="0"/>
                <a:ea typeface="ＭＳ Ｐゴシック" charset="-128"/>
              </a:defRPr>
            </a:lvl1pPr>
            <a:lvl2pPr marL="742950" indent="-285750" algn="ctr">
              <a:defRPr sz="2000" b="1">
                <a:solidFill>
                  <a:schemeClr val="tx1"/>
                </a:solidFill>
                <a:latin typeface="Arial" charset="0"/>
                <a:ea typeface="ＭＳ Ｐゴシック" charset="-128"/>
              </a:defRPr>
            </a:lvl2pPr>
            <a:lvl3pPr marL="1143000" indent="-228600" algn="ctr">
              <a:defRPr sz="2000" b="1">
                <a:solidFill>
                  <a:schemeClr val="tx1"/>
                </a:solidFill>
                <a:latin typeface="Arial" charset="0"/>
                <a:ea typeface="ＭＳ Ｐゴシック" charset="-128"/>
              </a:defRPr>
            </a:lvl3pPr>
            <a:lvl4pPr marL="1600200" indent="-228600" algn="ctr">
              <a:defRPr sz="2000" b="1">
                <a:solidFill>
                  <a:schemeClr val="tx1"/>
                </a:solidFill>
                <a:latin typeface="Arial" charset="0"/>
                <a:ea typeface="ＭＳ Ｐゴシック" charset="-128"/>
              </a:defRPr>
            </a:lvl4pPr>
            <a:lvl5pPr marL="2057400" indent="-228600" algn="ctr">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pPr>
              <a:defRPr/>
            </a:pPr>
            <a:r>
              <a:rPr lang="en-US" altLang="en-US" sz="1600" b="0" dirty="0">
                <a:solidFill>
                  <a:srgbClr val="737373"/>
                </a:solidFill>
                <a:latin typeface="+mj-lt"/>
                <a:cs typeface="+mj-cs"/>
              </a:rPr>
              <a:t>Lecture 13-1</a:t>
            </a:r>
            <a:endParaRPr lang="en-US" altLang="en-US" sz="2400" b="0" dirty="0">
              <a:latin typeface="+mj-lt"/>
              <a:cs typeface="+mj-cs"/>
            </a:endParaRPr>
          </a:p>
        </p:txBody>
      </p:sp>
      <p:pic>
        <p:nvPicPr>
          <p:cNvPr id="55298" name="Picture 2" descr="An artistic representation of a machine learning model analyzing an image to predict an elephant. The image prominently features a computer screen with a clear digital illustration of an elephant being highlighted, surrounded by colorful neural network nodes and pathways overlaid on the image. The workspace includes additional monitors displaying code, data visualizations, and neural network diagrams. The setting is clean and futuristic, with a bright, innovative atmosphere. Adjustments emphasize clarity and focus on the elephant prediction process, making the model's function visually distinct and engaging.">
            <a:extLst>
              <a:ext uri="{FF2B5EF4-FFF2-40B4-BE49-F238E27FC236}">
                <a16:creationId xmlns:a16="http://schemas.microsoft.com/office/drawing/2014/main" id="{52B35824-336F-BD51-2CFA-BFABC76981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628900"/>
            <a:ext cx="27051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601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2F910DC-408F-B4B5-1803-C56D87910AAA}"/>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D6633B10-2512-40B9-3B0E-ACA02AEDAF6D}"/>
              </a:ext>
            </a:extLst>
          </p:cNvPr>
          <p:cNvSpPr>
            <a:spLocks noGrp="1" noChangeArrowheads="1"/>
          </p:cNvSpPr>
          <p:nvPr>
            <p:ph type="title"/>
          </p:nvPr>
        </p:nvSpPr>
        <p:spPr/>
        <p:txBody>
          <a:bodyPr/>
          <a:lstStyle/>
          <a:p>
            <a:pPr>
              <a:defRPr/>
            </a:pPr>
            <a:r>
              <a:rPr lang="en-US" dirty="0">
                <a:cs typeface="+mj-cs"/>
              </a:rPr>
              <a:t>Let’s take a simpler problem</a:t>
            </a:r>
          </a:p>
        </p:txBody>
      </p:sp>
      <p:sp>
        <p:nvSpPr>
          <p:cNvPr id="25" name="Rectangle 89">
            <a:extLst>
              <a:ext uri="{FF2B5EF4-FFF2-40B4-BE49-F238E27FC236}">
                <a16:creationId xmlns:a16="http://schemas.microsoft.com/office/drawing/2014/main" id="{7478F195-42CB-9D45-A3A1-823F73B8E222}"/>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u="sng" kern="0" dirty="0">
                <a:latin typeface="Times New Roman" panose="02020603050405020304" pitchFamily="18" charset="0"/>
                <a:ea typeface="ＭＳ Ｐゴシック" charset="-128"/>
                <a:cs typeface="Times New Roman" panose="02020603050405020304" pitchFamily="18" charset="0"/>
              </a:rPr>
              <a:t>Task:</a:t>
            </a:r>
            <a:r>
              <a:rPr lang="en-US" altLang="en-US" b="0" kern="0" dirty="0">
                <a:latin typeface="Times New Roman" panose="02020603050405020304" pitchFamily="18" charset="0"/>
                <a:ea typeface="ＭＳ Ｐゴシック" charset="-128"/>
                <a:cs typeface="Times New Roman" panose="02020603050405020304" pitchFamily="18" charset="0"/>
              </a:rPr>
              <a:t> Write a program that predicts the initial price of real estate properties.</a:t>
            </a:r>
          </a:p>
        </p:txBody>
      </p:sp>
      <p:sp>
        <p:nvSpPr>
          <p:cNvPr id="2" name="Rectangle 89">
            <a:extLst>
              <a:ext uri="{FF2B5EF4-FFF2-40B4-BE49-F238E27FC236}">
                <a16:creationId xmlns:a16="http://schemas.microsoft.com/office/drawing/2014/main" id="{1D609094-306E-5A7E-9879-6F7997ACA659}"/>
              </a:ext>
            </a:extLst>
          </p:cNvPr>
          <p:cNvSpPr txBox="1">
            <a:spLocks noChangeArrowheads="1"/>
          </p:cNvSpPr>
          <p:nvPr/>
        </p:nvSpPr>
        <p:spPr bwMode="auto">
          <a:xfrm>
            <a:off x="357276" y="1195900"/>
            <a:ext cx="8610600" cy="40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u="sng" kern="0" dirty="0">
                <a:latin typeface="Times New Roman" panose="02020603050405020304" pitchFamily="18" charset="0"/>
                <a:ea typeface="ＭＳ Ｐゴシック" charset="-128"/>
                <a:cs typeface="Times New Roman" panose="02020603050405020304" pitchFamily="18" charset="0"/>
              </a:rPr>
              <a:t>Approach:</a:t>
            </a:r>
            <a:r>
              <a:rPr lang="en-US" altLang="en-US" b="0" kern="0" dirty="0">
                <a:latin typeface="Times New Roman" panose="02020603050405020304" pitchFamily="18" charset="0"/>
                <a:ea typeface="ＭＳ Ｐゴシック" charset="-128"/>
                <a:cs typeface="Times New Roman" panose="02020603050405020304" pitchFamily="18" charset="0"/>
              </a:rPr>
              <a:t> Use a </a:t>
            </a:r>
            <a:r>
              <a:rPr lang="en-US" altLang="en-US" b="0" i="1" kern="0" dirty="0">
                <a:latin typeface="Times New Roman" panose="02020603050405020304" pitchFamily="18" charset="0"/>
                <a:ea typeface="ＭＳ Ｐゴシック" charset="-128"/>
                <a:cs typeface="Times New Roman" panose="02020603050405020304" pitchFamily="18" charset="0"/>
              </a:rPr>
              <a:t>dataset</a:t>
            </a:r>
            <a:r>
              <a:rPr lang="en-US" altLang="en-US" b="0" kern="0" dirty="0">
                <a:latin typeface="Times New Roman" panose="02020603050405020304" pitchFamily="18" charset="0"/>
                <a:ea typeface="ＭＳ Ｐゴシック" charset="-128"/>
                <a:cs typeface="Times New Roman" panose="02020603050405020304" pitchFamily="18" charset="0"/>
              </a:rPr>
              <a:t> of historical prices data.</a:t>
            </a:r>
          </a:p>
        </p:txBody>
      </p:sp>
      <p:sp>
        <p:nvSpPr>
          <p:cNvPr id="3" name="Rectangle 7">
            <a:extLst>
              <a:ext uri="{FF2B5EF4-FFF2-40B4-BE49-F238E27FC236}">
                <a16:creationId xmlns:a16="http://schemas.microsoft.com/office/drawing/2014/main" id="{4529AE27-80FD-C808-6EE0-9EEA800E5284}"/>
              </a:ext>
            </a:extLst>
          </p:cNvPr>
          <p:cNvSpPr txBox="1">
            <a:spLocks noChangeArrowheads="1"/>
          </p:cNvSpPr>
          <p:nvPr/>
        </p:nvSpPr>
        <p:spPr bwMode="auto">
          <a:xfrm>
            <a:off x="4015607" y="1782243"/>
            <a:ext cx="4724400" cy="19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342900" indent="-342900" eaLnBrk="0" fontAlgn="base" hangingPunct="0">
              <a:lnSpc>
                <a:spcPct val="90000"/>
              </a:lnSpc>
              <a:spcBef>
                <a:spcPts val="1200"/>
              </a:spcBef>
              <a:spcAft>
                <a:spcPct val="0"/>
              </a:spcAft>
              <a:buClr>
                <a:schemeClr val="tx1"/>
              </a:buClr>
              <a:buSzPct val="100000"/>
              <a:buFont typeface="Wingdings" charset="0"/>
              <a:buNone/>
              <a:defRPr/>
            </a:pPr>
            <a:r>
              <a:rPr lang="en-US" b="0" u="sng" kern="0" dirty="0"/>
              <a:t>Dataset</a:t>
            </a:r>
          </a:p>
          <a:p>
            <a:pPr marL="6350" indent="-6350" eaLnBrk="0" fontAlgn="base" hangingPunct="0">
              <a:lnSpc>
                <a:spcPct val="90000"/>
              </a:lnSpc>
              <a:spcBef>
                <a:spcPts val="1200"/>
              </a:spcBef>
              <a:spcAft>
                <a:spcPct val="0"/>
              </a:spcAft>
              <a:buClr>
                <a:schemeClr val="tx1"/>
              </a:buClr>
              <a:buSzPct val="100000"/>
              <a:buFont typeface="Wingdings" charset="0"/>
              <a:buNone/>
              <a:defRPr/>
            </a:pPr>
            <a:r>
              <a:rPr lang="en-US" b="0" kern="0" dirty="0"/>
              <a:t>A collection of data items.</a:t>
            </a:r>
          </a:p>
          <a:p>
            <a:pPr marL="6350" indent="-6350" eaLnBrk="0" fontAlgn="base" hangingPunct="0">
              <a:lnSpc>
                <a:spcPct val="90000"/>
              </a:lnSpc>
              <a:spcBef>
                <a:spcPts val="1200"/>
              </a:spcBef>
              <a:spcAft>
                <a:spcPct val="0"/>
              </a:spcAft>
              <a:buClr>
                <a:schemeClr val="tx1"/>
              </a:buClr>
              <a:buSzPct val="100000"/>
              <a:buFont typeface="Wingdings" charset="0"/>
              <a:buNone/>
              <a:defRPr/>
            </a:pPr>
            <a:r>
              <a:rPr lang="en-US" b="0" kern="0" dirty="0"/>
              <a:t>Each has </a:t>
            </a:r>
            <a:r>
              <a:rPr lang="en-US" b="0" i="1" kern="0" dirty="0"/>
              <a:t>features</a:t>
            </a:r>
            <a:r>
              <a:rPr lang="en-US" b="0" kern="0" dirty="0"/>
              <a:t> (#</a:t>
            </a:r>
            <a:r>
              <a:rPr lang="en-US" b="0" i="1" kern="0" dirty="0"/>
              <a:t>rooms</a:t>
            </a:r>
            <a:r>
              <a:rPr lang="en-US" b="0" kern="0" dirty="0"/>
              <a:t>, </a:t>
            </a:r>
            <a:r>
              <a:rPr lang="en-US" b="0" i="1" kern="0" dirty="0"/>
              <a:t>size</a:t>
            </a:r>
            <a:r>
              <a:rPr lang="en-US" b="0" kern="0" dirty="0"/>
              <a:t>), and a true </a:t>
            </a:r>
            <a:r>
              <a:rPr lang="en-US" b="0" i="1" kern="0" dirty="0"/>
              <a:t>target value</a:t>
            </a:r>
            <a:r>
              <a:rPr lang="en-US" b="0" kern="0" dirty="0"/>
              <a:t> of interest (</a:t>
            </a:r>
            <a:r>
              <a:rPr lang="en-US" b="0" i="1" kern="0" dirty="0"/>
              <a:t>price</a:t>
            </a:r>
            <a:r>
              <a:rPr lang="en-US" b="0" kern="0" dirty="0"/>
              <a:t>)</a:t>
            </a:r>
          </a:p>
          <a:p>
            <a:pPr marL="6350" indent="-6350" eaLnBrk="0" fontAlgn="base" hangingPunct="0">
              <a:lnSpc>
                <a:spcPct val="90000"/>
              </a:lnSpc>
              <a:spcBef>
                <a:spcPts val="1200"/>
              </a:spcBef>
              <a:spcAft>
                <a:spcPct val="0"/>
              </a:spcAft>
              <a:buClr>
                <a:schemeClr val="tx1"/>
              </a:buClr>
              <a:buSzPct val="100000"/>
              <a:buFont typeface="Wingdings" charset="0"/>
              <a:buNone/>
              <a:defRPr/>
            </a:pPr>
            <a:r>
              <a:rPr lang="en-US" b="0" kern="0" dirty="0"/>
              <a:t>Typically stored in a file or a database.</a:t>
            </a:r>
            <a:endParaRPr lang="en-US" kern="0" dirty="0"/>
          </a:p>
        </p:txBody>
      </p:sp>
      <p:graphicFrame>
        <p:nvGraphicFramePr>
          <p:cNvPr id="4" name="Google Shape;159;p28">
            <a:extLst>
              <a:ext uri="{FF2B5EF4-FFF2-40B4-BE49-F238E27FC236}">
                <a16:creationId xmlns:a16="http://schemas.microsoft.com/office/drawing/2014/main" id="{03C2F322-A098-8209-64AD-9FE2F39B785B}"/>
              </a:ext>
            </a:extLst>
          </p:cNvPr>
          <p:cNvGraphicFramePr/>
          <p:nvPr>
            <p:extLst>
              <p:ext uri="{D42A27DB-BD31-4B8C-83A1-F6EECF244321}">
                <p14:modId xmlns:p14="http://schemas.microsoft.com/office/powerpoint/2010/main" val="1910606690"/>
              </p:ext>
            </p:extLst>
          </p:nvPr>
        </p:nvGraphicFramePr>
        <p:xfrm>
          <a:off x="833246" y="1847679"/>
          <a:ext cx="2895600" cy="3611284"/>
        </p:xfrm>
        <a:graphic>
          <a:graphicData uri="http://schemas.openxmlformats.org/drawingml/2006/table">
            <a:tbl>
              <a:tblPr firstRow="1" bandRow="1">
                <a:noFill/>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17838">
                <a:tc>
                  <a:txBody>
                    <a:bodyPr/>
                    <a:lstStyle/>
                    <a:p>
                      <a:pPr marL="0" marR="0" lvl="0" indent="0" algn="r" rtl="0">
                        <a:spcBef>
                          <a:spcPts val="0"/>
                        </a:spcBef>
                        <a:spcAft>
                          <a:spcPts val="0"/>
                        </a:spcAft>
                        <a:buNone/>
                      </a:pPr>
                      <a:r>
                        <a:rPr lang="en" sz="900" u="none" strike="noStrike" cap="none" dirty="0">
                          <a:solidFill>
                            <a:schemeClr val="bg1"/>
                          </a:solidFill>
                          <a:latin typeface="Consolas" panose="020B0609020204030204" pitchFamily="49" charset="0"/>
                          <a:cs typeface="Consolas" panose="020B0609020204030204" pitchFamily="49" charset="0"/>
                        </a:rPr>
                        <a:t>property</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rooms</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ct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sq. meters</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ct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price</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1"/>
                  </a:ext>
                </a:extLst>
              </a:tr>
              <a:tr h="315638">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2"/>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725,000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3"/>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4"/>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5"/>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6</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37</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820,000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6"/>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1,050,000</a:t>
                      </a:r>
                      <a:endParaRPr sz="12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7"/>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8"/>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9</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950,000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9"/>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0"/>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65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1,300,000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1"/>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89</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971394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CC89315-9990-27D3-AA90-2B7FECEB4597}"/>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C0B0F085-75EC-5C90-C3BC-087BDA68E995}"/>
              </a:ext>
            </a:extLst>
          </p:cNvPr>
          <p:cNvSpPr>
            <a:spLocks noGrp="1" noChangeArrowheads="1"/>
          </p:cNvSpPr>
          <p:nvPr>
            <p:ph type="title"/>
          </p:nvPr>
        </p:nvSpPr>
        <p:spPr/>
        <p:txBody>
          <a:bodyPr/>
          <a:lstStyle/>
          <a:p>
            <a:pPr>
              <a:defRPr/>
            </a:pPr>
            <a:r>
              <a:rPr lang="en-US" dirty="0">
                <a:cs typeface="+mj-cs"/>
              </a:rPr>
              <a:t>Let’s take a simpler problem</a:t>
            </a:r>
          </a:p>
        </p:txBody>
      </p:sp>
      <p:sp>
        <p:nvSpPr>
          <p:cNvPr id="25" name="Rectangle 89">
            <a:extLst>
              <a:ext uri="{FF2B5EF4-FFF2-40B4-BE49-F238E27FC236}">
                <a16:creationId xmlns:a16="http://schemas.microsoft.com/office/drawing/2014/main" id="{8EA10FCC-C213-7D26-8B60-DBB4E08573F5}"/>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u="sng" kern="0" dirty="0">
                <a:latin typeface="Times New Roman" panose="02020603050405020304" pitchFamily="18" charset="0"/>
                <a:ea typeface="ＭＳ Ｐゴシック" charset="-128"/>
                <a:cs typeface="Times New Roman" panose="02020603050405020304" pitchFamily="18" charset="0"/>
              </a:rPr>
              <a:t>Task:</a:t>
            </a:r>
            <a:r>
              <a:rPr lang="en-US" altLang="en-US" b="0" kern="0" dirty="0">
                <a:latin typeface="Times New Roman" panose="02020603050405020304" pitchFamily="18" charset="0"/>
                <a:ea typeface="ＭＳ Ｐゴシック" charset="-128"/>
                <a:cs typeface="Times New Roman" panose="02020603050405020304" pitchFamily="18" charset="0"/>
              </a:rPr>
              <a:t> Write a program that predicts the initial price of real estate properties.</a:t>
            </a:r>
          </a:p>
        </p:txBody>
      </p:sp>
      <p:sp>
        <p:nvSpPr>
          <p:cNvPr id="2" name="Rectangle 89">
            <a:extLst>
              <a:ext uri="{FF2B5EF4-FFF2-40B4-BE49-F238E27FC236}">
                <a16:creationId xmlns:a16="http://schemas.microsoft.com/office/drawing/2014/main" id="{98BA58EC-35A5-02CB-0ACC-65E1EE6EBFD1}"/>
              </a:ext>
            </a:extLst>
          </p:cNvPr>
          <p:cNvSpPr txBox="1">
            <a:spLocks noChangeArrowheads="1"/>
          </p:cNvSpPr>
          <p:nvPr/>
        </p:nvSpPr>
        <p:spPr bwMode="auto">
          <a:xfrm>
            <a:off x="357276" y="1195900"/>
            <a:ext cx="8610600" cy="406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u="sng" kern="0" dirty="0">
                <a:latin typeface="Times New Roman" panose="02020603050405020304" pitchFamily="18" charset="0"/>
                <a:ea typeface="ＭＳ Ｐゴシック" charset="-128"/>
                <a:cs typeface="Times New Roman" panose="02020603050405020304" pitchFamily="18" charset="0"/>
              </a:rPr>
              <a:t>Approach:</a:t>
            </a:r>
            <a:r>
              <a:rPr lang="en-US" altLang="en-US" b="0" kern="0" dirty="0">
                <a:latin typeface="Times New Roman" panose="02020603050405020304" pitchFamily="18" charset="0"/>
                <a:ea typeface="ＭＳ Ｐゴシック" charset="-128"/>
                <a:cs typeface="Times New Roman" panose="02020603050405020304" pitchFamily="18" charset="0"/>
              </a:rPr>
              <a:t> Use a </a:t>
            </a:r>
            <a:r>
              <a:rPr lang="en-US" altLang="en-US" b="0" i="1" kern="0" dirty="0">
                <a:latin typeface="Times New Roman" panose="02020603050405020304" pitchFamily="18" charset="0"/>
                <a:ea typeface="ＭＳ Ｐゴシック" charset="-128"/>
                <a:cs typeface="Times New Roman" panose="02020603050405020304" pitchFamily="18" charset="0"/>
              </a:rPr>
              <a:t>dataset</a:t>
            </a:r>
            <a:r>
              <a:rPr lang="en-US" altLang="en-US" b="0" kern="0" dirty="0">
                <a:latin typeface="Times New Roman" panose="02020603050405020304" pitchFamily="18" charset="0"/>
                <a:ea typeface="ＭＳ Ｐゴシック" charset="-128"/>
                <a:cs typeface="Times New Roman" panose="02020603050405020304" pitchFamily="18" charset="0"/>
              </a:rPr>
              <a:t> of historical prices data.</a:t>
            </a:r>
          </a:p>
        </p:txBody>
      </p:sp>
      <p:sp>
        <p:nvSpPr>
          <p:cNvPr id="3" name="Rectangle 7">
            <a:extLst>
              <a:ext uri="{FF2B5EF4-FFF2-40B4-BE49-F238E27FC236}">
                <a16:creationId xmlns:a16="http://schemas.microsoft.com/office/drawing/2014/main" id="{8E79DC5F-06FE-3B1C-2BB2-8BD7C0F74985}"/>
              </a:ext>
            </a:extLst>
          </p:cNvPr>
          <p:cNvSpPr txBox="1">
            <a:spLocks noChangeArrowheads="1"/>
          </p:cNvSpPr>
          <p:nvPr/>
        </p:nvSpPr>
        <p:spPr bwMode="auto">
          <a:xfrm>
            <a:off x="4015607" y="1782243"/>
            <a:ext cx="4724400" cy="1921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342900" indent="-342900" eaLnBrk="0" fontAlgn="base" hangingPunct="0">
              <a:lnSpc>
                <a:spcPct val="90000"/>
              </a:lnSpc>
              <a:spcBef>
                <a:spcPts val="1200"/>
              </a:spcBef>
              <a:spcAft>
                <a:spcPct val="0"/>
              </a:spcAft>
              <a:buClr>
                <a:schemeClr val="tx1"/>
              </a:buClr>
              <a:buSzPct val="100000"/>
              <a:buFont typeface="Wingdings" charset="0"/>
              <a:buNone/>
              <a:defRPr/>
            </a:pPr>
            <a:r>
              <a:rPr lang="en-US" b="0" u="sng" kern="0" dirty="0"/>
              <a:t>Dataset</a:t>
            </a:r>
          </a:p>
          <a:p>
            <a:pPr marL="6350" indent="-6350" eaLnBrk="0" fontAlgn="base" hangingPunct="0">
              <a:lnSpc>
                <a:spcPct val="90000"/>
              </a:lnSpc>
              <a:spcBef>
                <a:spcPts val="1200"/>
              </a:spcBef>
              <a:spcAft>
                <a:spcPct val="0"/>
              </a:spcAft>
              <a:buClr>
                <a:schemeClr val="tx1"/>
              </a:buClr>
              <a:buSzPct val="100000"/>
              <a:buFont typeface="Wingdings" charset="0"/>
              <a:buNone/>
              <a:defRPr/>
            </a:pPr>
            <a:r>
              <a:rPr lang="en-US" b="0" kern="0" dirty="0"/>
              <a:t>A collection of data items.</a:t>
            </a:r>
          </a:p>
          <a:p>
            <a:pPr marL="6350" indent="-6350" eaLnBrk="0" fontAlgn="base" hangingPunct="0">
              <a:lnSpc>
                <a:spcPct val="90000"/>
              </a:lnSpc>
              <a:spcBef>
                <a:spcPts val="1200"/>
              </a:spcBef>
              <a:spcAft>
                <a:spcPct val="0"/>
              </a:spcAft>
              <a:buClr>
                <a:schemeClr val="tx1"/>
              </a:buClr>
              <a:buSzPct val="100000"/>
              <a:buFont typeface="Wingdings" charset="0"/>
              <a:buNone/>
              <a:defRPr/>
            </a:pPr>
            <a:r>
              <a:rPr lang="en-US" b="0" kern="0" dirty="0"/>
              <a:t>Each has </a:t>
            </a:r>
            <a:r>
              <a:rPr lang="en-US" b="0" i="1" kern="0" dirty="0"/>
              <a:t>features</a:t>
            </a:r>
            <a:r>
              <a:rPr lang="en-US" b="0" kern="0" dirty="0"/>
              <a:t> (#</a:t>
            </a:r>
            <a:r>
              <a:rPr lang="en-US" b="0" i="1" kern="0" dirty="0"/>
              <a:t>rooms</a:t>
            </a:r>
            <a:r>
              <a:rPr lang="en-US" b="0" kern="0" dirty="0"/>
              <a:t>, </a:t>
            </a:r>
            <a:r>
              <a:rPr lang="en-US" b="0" i="1" kern="0" dirty="0"/>
              <a:t>size</a:t>
            </a:r>
            <a:r>
              <a:rPr lang="en-US" b="0" kern="0" dirty="0"/>
              <a:t>), and a true </a:t>
            </a:r>
            <a:r>
              <a:rPr lang="en-US" b="0" i="1" kern="0" dirty="0"/>
              <a:t>target value</a:t>
            </a:r>
            <a:r>
              <a:rPr lang="en-US" b="0" kern="0" dirty="0"/>
              <a:t> of interest (</a:t>
            </a:r>
            <a:r>
              <a:rPr lang="en-US" b="0" i="1" kern="0" dirty="0"/>
              <a:t>price</a:t>
            </a:r>
            <a:r>
              <a:rPr lang="en-US" b="0" kern="0" dirty="0"/>
              <a:t>)</a:t>
            </a:r>
          </a:p>
          <a:p>
            <a:pPr marL="6350" indent="-6350" eaLnBrk="0" fontAlgn="base" hangingPunct="0">
              <a:lnSpc>
                <a:spcPct val="90000"/>
              </a:lnSpc>
              <a:spcBef>
                <a:spcPts val="1200"/>
              </a:spcBef>
              <a:spcAft>
                <a:spcPct val="0"/>
              </a:spcAft>
              <a:buClr>
                <a:schemeClr val="tx1"/>
              </a:buClr>
              <a:buSzPct val="100000"/>
              <a:buFont typeface="Wingdings" charset="0"/>
              <a:buNone/>
              <a:defRPr/>
            </a:pPr>
            <a:r>
              <a:rPr lang="en-US" b="0" kern="0" dirty="0"/>
              <a:t>Typically stored in a file or a database.</a:t>
            </a:r>
            <a:endParaRPr lang="en-US" kern="0" dirty="0"/>
          </a:p>
        </p:txBody>
      </p:sp>
      <p:graphicFrame>
        <p:nvGraphicFramePr>
          <p:cNvPr id="4" name="Google Shape;159;p28">
            <a:extLst>
              <a:ext uri="{FF2B5EF4-FFF2-40B4-BE49-F238E27FC236}">
                <a16:creationId xmlns:a16="http://schemas.microsoft.com/office/drawing/2014/main" id="{7C936A4D-B6C6-ACE5-46B8-870266DB8070}"/>
              </a:ext>
            </a:extLst>
          </p:cNvPr>
          <p:cNvGraphicFramePr/>
          <p:nvPr/>
        </p:nvGraphicFramePr>
        <p:xfrm>
          <a:off x="833246" y="1847679"/>
          <a:ext cx="2895600" cy="3611284"/>
        </p:xfrm>
        <a:graphic>
          <a:graphicData uri="http://schemas.openxmlformats.org/drawingml/2006/table">
            <a:tbl>
              <a:tblPr firstRow="1" bandRow="1">
                <a:noFill/>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17838">
                <a:tc>
                  <a:txBody>
                    <a:bodyPr/>
                    <a:lstStyle/>
                    <a:p>
                      <a:pPr marL="0" marR="0" lvl="0" indent="0" algn="r" rtl="0">
                        <a:spcBef>
                          <a:spcPts val="0"/>
                        </a:spcBef>
                        <a:spcAft>
                          <a:spcPts val="0"/>
                        </a:spcAft>
                        <a:buNone/>
                      </a:pPr>
                      <a:r>
                        <a:rPr lang="en" sz="900" u="none" strike="noStrike" cap="none" dirty="0">
                          <a:solidFill>
                            <a:schemeClr val="bg1"/>
                          </a:solidFill>
                          <a:latin typeface="Consolas" panose="020B0609020204030204" pitchFamily="49" charset="0"/>
                          <a:cs typeface="Consolas" panose="020B0609020204030204" pitchFamily="49" charset="0"/>
                        </a:rPr>
                        <a:t>property</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rooms</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ct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sq. meters</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ct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price</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1"/>
                  </a:ext>
                </a:extLst>
              </a:tr>
              <a:tr h="315638">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2"/>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725,000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3"/>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4"/>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5"/>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6</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37</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820,000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6"/>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1,050,000</a:t>
                      </a:r>
                      <a:endParaRPr sz="12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7"/>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8"/>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9</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950,000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9"/>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0"/>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65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1,300,000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1"/>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89</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2"/>
                  </a:ext>
                </a:extLst>
              </a:tr>
            </a:tbl>
          </a:graphicData>
        </a:graphic>
      </p:graphicFrame>
      <p:sp>
        <p:nvSpPr>
          <p:cNvPr id="5" name="TextBox 4">
            <a:extLst>
              <a:ext uri="{FF2B5EF4-FFF2-40B4-BE49-F238E27FC236}">
                <a16:creationId xmlns:a16="http://schemas.microsoft.com/office/drawing/2014/main" id="{8D4E088A-8D90-C769-B7A5-F693D68B71AD}"/>
              </a:ext>
            </a:extLst>
          </p:cNvPr>
          <p:cNvSpPr txBox="1"/>
          <p:nvPr/>
        </p:nvSpPr>
        <p:spPr>
          <a:xfrm>
            <a:off x="3998813" y="3821800"/>
            <a:ext cx="3460376" cy="646331"/>
          </a:xfrm>
          <a:prstGeom prst="rect">
            <a:avLst/>
          </a:prstGeom>
          <a:noFill/>
        </p:spPr>
        <p:txBody>
          <a:bodyPr wrap="square">
            <a:spAutoFit/>
          </a:bodyPr>
          <a:lstStyle/>
          <a:p>
            <a:r>
              <a:rPr lang="en-US" sz="1800" b="0" u="sng" dirty="0">
                <a:latin typeface="Times New Roman" panose="02020603050405020304" pitchFamily="18" charset="0"/>
                <a:cs typeface="Times New Roman" panose="02020603050405020304" pitchFamily="18" charset="0"/>
              </a:rPr>
              <a:t>Task:</a:t>
            </a:r>
            <a:r>
              <a:rPr lang="en-US" sz="1800" b="0" dirty="0">
                <a:latin typeface="Times New Roman" panose="02020603050405020304" pitchFamily="18" charset="0"/>
                <a:cs typeface="Times New Roman" panose="02020603050405020304" pitchFamily="18" charset="0"/>
              </a:rPr>
              <a:t> predict the price of a new property, based on its features.</a:t>
            </a:r>
          </a:p>
        </p:txBody>
      </p:sp>
      <p:sp>
        <p:nvSpPr>
          <p:cNvPr id="6" name="Rectangle 4">
            <a:extLst>
              <a:ext uri="{FF2B5EF4-FFF2-40B4-BE49-F238E27FC236}">
                <a16:creationId xmlns:a16="http://schemas.microsoft.com/office/drawing/2014/main" id="{B80C060B-7859-EA65-338D-607A2C6B59B7}"/>
              </a:ext>
            </a:extLst>
          </p:cNvPr>
          <p:cNvSpPr>
            <a:spLocks noChangeArrowheads="1"/>
          </p:cNvSpPr>
          <p:nvPr/>
        </p:nvSpPr>
        <p:spPr bwMode="auto">
          <a:xfrm>
            <a:off x="3998813" y="4648200"/>
            <a:ext cx="4490846" cy="1220916"/>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65600" tIns="72000" rIns="0" bIns="0"/>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endParaRPr lang="en-US" altLang="en-US" sz="1100" b="0" dirty="0">
              <a:solidFill>
                <a:srgbClr val="000000"/>
              </a:solidFill>
              <a:latin typeface="Consolas" charset="0"/>
            </a:endParaRPr>
          </a:p>
          <a:p>
            <a:r>
              <a:rPr lang="en-US" altLang="en-US" sz="1100" b="0" dirty="0">
                <a:solidFill>
                  <a:srgbClr val="000000"/>
                </a:solidFill>
                <a:latin typeface="Consolas" charset="0"/>
              </a:rPr>
              <a:t> </a:t>
            </a:r>
            <a:r>
              <a:rPr lang="en-US" altLang="en-US" sz="1200" b="0" dirty="0">
                <a:solidFill>
                  <a:srgbClr val="000000"/>
                </a:solidFill>
                <a:latin typeface="Consolas" charset="0"/>
              </a:rPr>
              <a:t>public static double predict(double numOfRooms, </a:t>
            </a:r>
          </a:p>
          <a:p>
            <a:r>
              <a:rPr lang="en-US" altLang="en-US" sz="1200" b="0" dirty="0">
                <a:solidFill>
                  <a:srgbClr val="000000"/>
                </a:solidFill>
                <a:latin typeface="Consolas" charset="0"/>
              </a:rPr>
              <a:t>		        double size) {</a:t>
            </a:r>
          </a:p>
          <a:p>
            <a:r>
              <a:rPr lang="en-US" altLang="en-US" sz="1100" b="0" dirty="0">
                <a:solidFill>
                  <a:srgbClr val="000000"/>
                </a:solidFill>
                <a:latin typeface="Consolas" charset="0"/>
              </a:rPr>
              <a:t>      </a:t>
            </a:r>
            <a:r>
              <a:rPr lang="en-US" altLang="en-US" sz="1400" dirty="0">
                <a:solidFill>
                  <a:schemeClr val="accent1">
                    <a:lumMod val="50000"/>
                  </a:schemeClr>
                </a:solidFill>
                <a:latin typeface="Consolas" charset="0"/>
              </a:rPr>
              <a:t>// Price prediction code</a:t>
            </a:r>
          </a:p>
          <a:p>
            <a:r>
              <a:rPr lang="en-US" altLang="en-US" sz="1100" b="0" dirty="0">
                <a:solidFill>
                  <a:srgbClr val="000000"/>
                </a:solidFill>
                <a:latin typeface="Consolas" charset="0"/>
              </a:rPr>
              <a:t> </a:t>
            </a:r>
            <a:r>
              <a:rPr lang="en-US" altLang="en-US" sz="1200" b="0" dirty="0">
                <a:solidFill>
                  <a:srgbClr val="000000"/>
                </a:solidFill>
                <a:latin typeface="Consolas" charset="0"/>
              </a:rPr>
              <a:t>}</a:t>
            </a:r>
            <a:r>
              <a:rPr lang="en-US" altLang="en-US" sz="1100" b="0" dirty="0">
                <a:solidFill>
                  <a:srgbClr val="000000"/>
                </a:solidFill>
                <a:latin typeface="Consolas" charset="0"/>
              </a:rPr>
              <a:t>			</a:t>
            </a:r>
          </a:p>
          <a:p>
            <a:endParaRPr lang="en-US" altLang="en-US" sz="1100" b="0" dirty="0">
              <a:solidFill>
                <a:srgbClr val="000000"/>
              </a:solidFill>
              <a:latin typeface="Consolas" charset="0"/>
            </a:endParaRPr>
          </a:p>
          <a:p>
            <a:r>
              <a:rPr lang="en-US" altLang="en-US" sz="1100" b="0" dirty="0">
                <a:solidFill>
                  <a:srgbClr val="000000"/>
                </a:solidFill>
                <a:latin typeface="Consolas" charset="0"/>
              </a:rPr>
              <a:t>    </a:t>
            </a:r>
          </a:p>
        </p:txBody>
      </p:sp>
    </p:spTree>
    <p:extLst>
      <p:ext uri="{BB962C8B-B14F-4D97-AF65-F5344CB8AC3E}">
        <p14:creationId xmlns:p14="http://schemas.microsoft.com/office/powerpoint/2010/main" val="37670006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A4E4B48-7142-3A63-6A49-3F3D9577CBE0}"/>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3EAE509-93BD-39AC-8837-54B9DCB6085A}"/>
              </a:ext>
            </a:extLst>
          </p:cNvPr>
          <p:cNvSpPr>
            <a:spLocks noGrp="1" noChangeArrowheads="1"/>
          </p:cNvSpPr>
          <p:nvPr>
            <p:ph type="title"/>
          </p:nvPr>
        </p:nvSpPr>
        <p:spPr/>
        <p:txBody>
          <a:bodyPr/>
          <a:lstStyle/>
          <a:p>
            <a:pPr>
              <a:defRPr/>
            </a:pPr>
            <a:r>
              <a:rPr lang="en-US" dirty="0">
                <a:cs typeface="+mj-cs"/>
              </a:rPr>
              <a:t>Visualization</a:t>
            </a:r>
          </a:p>
        </p:txBody>
      </p:sp>
      <p:sp>
        <p:nvSpPr>
          <p:cNvPr id="25" name="Rectangle 89">
            <a:extLst>
              <a:ext uri="{FF2B5EF4-FFF2-40B4-BE49-F238E27FC236}">
                <a16:creationId xmlns:a16="http://schemas.microsoft.com/office/drawing/2014/main" id="{B97B7565-E7FF-7322-F1E6-FE9671BD1D73}"/>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Let’s start with one feature: </a:t>
            </a:r>
            <a:r>
              <a:rPr lang="en-US" altLang="en-US" kern="0" dirty="0">
                <a:latin typeface="Times New Roman" panose="02020603050405020304" pitchFamily="18" charset="0"/>
                <a:ea typeface="ＭＳ Ｐゴシック" charset="-128"/>
                <a:cs typeface="Times New Roman" panose="02020603050405020304" pitchFamily="18" charset="0"/>
              </a:rPr>
              <a:t>number of rooms</a:t>
            </a:r>
            <a:r>
              <a:rPr lang="en-US" altLang="en-US" b="0" kern="0" dirty="0">
                <a:latin typeface="Times New Roman" panose="02020603050405020304" pitchFamily="18" charset="0"/>
                <a:ea typeface="ＭＳ Ｐゴシック" charset="-128"/>
                <a:cs typeface="Times New Roman" panose="02020603050405020304" pitchFamily="18" charset="0"/>
              </a:rPr>
              <a:t>.</a:t>
            </a:r>
          </a:p>
          <a:p>
            <a:pPr marL="0" indent="0" algn="l">
              <a:buNone/>
            </a:pPr>
            <a:r>
              <a:rPr lang="en-US" b="0" kern="0" dirty="0">
                <a:latin typeface="Times New Roman" panose="02020603050405020304" pitchFamily="18" charset="0"/>
                <a:ea typeface="ＭＳ Ｐゴシック" charset="-128"/>
                <a:cs typeface="Times New Roman" panose="02020603050405020304" pitchFamily="18" charset="0"/>
              </a:rPr>
              <a:t>Can we detect an informative trend </a:t>
            </a:r>
            <a:r>
              <a:rPr lang="en-US" altLang="en-US" b="0" kern="0" dirty="0">
                <a:latin typeface="Times New Roman" panose="02020603050405020304" pitchFamily="18" charset="0"/>
                <a:ea typeface="ＭＳ Ｐゴシック" charset="-128"/>
                <a:cs typeface="Times New Roman" panose="02020603050405020304" pitchFamily="18" charset="0"/>
              </a:rPr>
              <a:t>(</a:t>
            </a:r>
            <a:r>
              <a:rPr lang="he-IL" altLang="en-US" b="0" kern="0" dirty="0">
                <a:latin typeface="Times New Roman" panose="02020603050405020304" pitchFamily="18" charset="0"/>
                <a:ea typeface="ＭＳ Ｐゴシック" charset="-128"/>
                <a:cs typeface="Times New Roman" panose="02020603050405020304" pitchFamily="18" charset="0"/>
              </a:rPr>
              <a:t>מגמה</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pic>
        <p:nvPicPr>
          <p:cNvPr id="4" name="Google Shape;160;p28">
            <a:extLst>
              <a:ext uri="{FF2B5EF4-FFF2-40B4-BE49-F238E27FC236}">
                <a16:creationId xmlns:a16="http://schemas.microsoft.com/office/drawing/2014/main" id="{BF4A3FA2-4BDC-F92D-F85A-71D2E5A262A6}"/>
              </a:ext>
            </a:extLst>
          </p:cNvPr>
          <p:cNvPicPr preferRelativeResize="0"/>
          <p:nvPr/>
        </p:nvPicPr>
        <p:blipFill rotWithShape="1">
          <a:blip r:embed="rId3">
            <a:alphaModFix/>
          </a:blip>
          <a:srcRect t="9941"/>
          <a:stretch/>
        </p:blipFill>
        <p:spPr>
          <a:xfrm>
            <a:off x="4190528" y="2675248"/>
            <a:ext cx="4171949" cy="2761303"/>
          </a:xfrm>
          <a:prstGeom prst="rect">
            <a:avLst/>
          </a:prstGeom>
          <a:noFill/>
          <a:ln>
            <a:noFill/>
          </a:ln>
        </p:spPr>
      </p:pic>
      <p:sp>
        <p:nvSpPr>
          <p:cNvPr id="3" name="Footer Placeholder 2">
            <a:extLst>
              <a:ext uri="{FF2B5EF4-FFF2-40B4-BE49-F238E27FC236}">
                <a16:creationId xmlns:a16="http://schemas.microsoft.com/office/drawing/2014/main" id="{4351B09F-2272-7A81-B0F2-D1C45302F21E}"/>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graphicFrame>
        <p:nvGraphicFramePr>
          <p:cNvPr id="6" name="Google Shape;159;p28">
            <a:extLst>
              <a:ext uri="{FF2B5EF4-FFF2-40B4-BE49-F238E27FC236}">
                <a16:creationId xmlns:a16="http://schemas.microsoft.com/office/drawing/2014/main" id="{7D324530-3091-449D-3EDE-746B954BC03C}"/>
              </a:ext>
            </a:extLst>
          </p:cNvPr>
          <p:cNvGraphicFramePr/>
          <p:nvPr>
            <p:extLst>
              <p:ext uri="{D42A27DB-BD31-4B8C-83A1-F6EECF244321}">
                <p14:modId xmlns:p14="http://schemas.microsoft.com/office/powerpoint/2010/main" val="216125346"/>
              </p:ext>
            </p:extLst>
          </p:nvPr>
        </p:nvGraphicFramePr>
        <p:xfrm>
          <a:off x="833246" y="1847679"/>
          <a:ext cx="2895600" cy="3611284"/>
        </p:xfrm>
        <a:graphic>
          <a:graphicData uri="http://schemas.openxmlformats.org/drawingml/2006/table">
            <a:tbl>
              <a:tblPr firstRow="1" bandRow="1">
                <a:noFill/>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17838">
                <a:tc>
                  <a:txBody>
                    <a:bodyPr/>
                    <a:lstStyle/>
                    <a:p>
                      <a:pPr marL="0" marR="0" lvl="0" indent="0" algn="r" rtl="0">
                        <a:spcBef>
                          <a:spcPts val="0"/>
                        </a:spcBef>
                        <a:spcAft>
                          <a:spcPts val="0"/>
                        </a:spcAft>
                        <a:buNone/>
                      </a:pPr>
                      <a:r>
                        <a:rPr lang="en" sz="900" u="none" strike="noStrike" cap="none" dirty="0">
                          <a:solidFill>
                            <a:schemeClr val="bg1"/>
                          </a:solidFill>
                          <a:latin typeface="Consolas" panose="020B0609020204030204" pitchFamily="49" charset="0"/>
                          <a:cs typeface="Consolas" panose="020B0609020204030204" pitchFamily="49" charset="0"/>
                        </a:rPr>
                        <a:t>property</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rooms</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ct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sq. meters</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ct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price</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1"/>
                  </a:ext>
                </a:extLst>
              </a:tr>
              <a:tr h="315638">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2"/>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725,000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3"/>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4"/>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5"/>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6</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37</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820,000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6"/>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1,050,000</a:t>
                      </a:r>
                      <a:endParaRPr sz="12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7"/>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8"/>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9</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950,000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9"/>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0"/>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65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1,300,000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1"/>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89</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4108035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87A1D9F-224D-E8B8-2D3A-D48D5F483CD1}"/>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01552EE4-0F36-30EB-05C5-CB75D72A575E}"/>
              </a:ext>
            </a:extLst>
          </p:cNvPr>
          <p:cNvSpPr>
            <a:spLocks noGrp="1" noChangeArrowheads="1"/>
          </p:cNvSpPr>
          <p:nvPr>
            <p:ph type="title"/>
          </p:nvPr>
        </p:nvSpPr>
        <p:spPr/>
        <p:txBody>
          <a:bodyPr/>
          <a:lstStyle/>
          <a:p>
            <a:pPr>
              <a:defRPr/>
            </a:pPr>
            <a:r>
              <a:rPr lang="en-US" dirty="0">
                <a:cs typeface="+mj-cs"/>
              </a:rPr>
              <a:t>Visualization</a:t>
            </a:r>
          </a:p>
        </p:txBody>
      </p:sp>
      <p:pic>
        <p:nvPicPr>
          <p:cNvPr id="4" name="Google Shape;160;p28">
            <a:extLst>
              <a:ext uri="{FF2B5EF4-FFF2-40B4-BE49-F238E27FC236}">
                <a16:creationId xmlns:a16="http://schemas.microsoft.com/office/drawing/2014/main" id="{4C7DE85F-A535-2643-442D-D3A59601800F}"/>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sp>
        <p:nvSpPr>
          <p:cNvPr id="3" name="TextBox 2">
            <a:extLst>
              <a:ext uri="{FF2B5EF4-FFF2-40B4-BE49-F238E27FC236}">
                <a16:creationId xmlns:a16="http://schemas.microsoft.com/office/drawing/2014/main" id="{B5713FE2-0325-A219-6D1C-DE4B71EDE588}"/>
              </a:ext>
            </a:extLst>
          </p:cNvPr>
          <p:cNvSpPr txBox="1"/>
          <p:nvPr/>
        </p:nvSpPr>
        <p:spPr>
          <a:xfrm>
            <a:off x="4953000" y="1905000"/>
            <a:ext cx="3952964" cy="2246769"/>
          </a:xfrm>
          <a:prstGeom prst="rect">
            <a:avLst/>
          </a:prstGeom>
          <a:noFill/>
        </p:spPr>
        <p:txBody>
          <a:bodyPr wrap="square">
            <a:spAutoFit/>
          </a:bodyPr>
          <a:lstStyle/>
          <a:p>
            <a:pPr marL="0" indent="0" algn="l">
              <a:buNone/>
            </a:pPr>
            <a:r>
              <a:rPr lang="en-US" altLang="en-US" b="0" u="sng" kern="0" dirty="0">
                <a:latin typeface="Times New Roman" panose="02020603050405020304" pitchFamily="18" charset="0"/>
                <a:cs typeface="Times New Roman" panose="02020603050405020304" pitchFamily="18" charset="0"/>
              </a:rPr>
              <a:t>Observations</a:t>
            </a:r>
          </a:p>
          <a:p>
            <a:pPr algn="l">
              <a:spcBef>
                <a:spcPts val="1200"/>
              </a:spcBef>
            </a:pPr>
            <a:r>
              <a:rPr lang="en-US" altLang="en-US" b="0" kern="0" dirty="0">
                <a:latin typeface="Times New Roman" panose="02020603050405020304" pitchFamily="18" charset="0"/>
                <a:ea typeface="ＭＳ Ｐゴシック" charset="-128"/>
                <a:cs typeface="Times New Roman" panose="02020603050405020304" pitchFamily="18" charset="0"/>
              </a:rPr>
              <a:t>Properties with the </a:t>
            </a:r>
            <a:r>
              <a:rPr lang="en-US" altLang="en-US" b="0" kern="0" dirty="0">
                <a:latin typeface="Times New Roman" panose="02020603050405020304" pitchFamily="18" charset="0"/>
                <a:cs typeface="Times New Roman" panose="02020603050405020304" pitchFamily="18" charset="0"/>
              </a:rPr>
              <a:t>same number of rooms were sold for different prices;</a:t>
            </a:r>
          </a:p>
          <a:p>
            <a:pPr algn="l">
              <a:spcBef>
                <a:spcPts val="1200"/>
              </a:spcBef>
            </a:pPr>
            <a:r>
              <a:rPr lang="en-US" altLang="en-US" b="0" kern="0" dirty="0">
                <a:latin typeface="Times New Roman" panose="02020603050405020304" pitchFamily="18" charset="0"/>
                <a:cs typeface="Times New Roman" panose="02020603050405020304" pitchFamily="18" charset="0"/>
              </a:rPr>
              <a:t>But, the price seems to grow </a:t>
            </a:r>
            <a:r>
              <a:rPr lang="en-US" altLang="en-US" b="0" u="sng" kern="0" dirty="0">
                <a:latin typeface="Times New Roman" panose="02020603050405020304" pitchFamily="18" charset="0"/>
                <a:cs typeface="Times New Roman" panose="02020603050405020304" pitchFamily="18" charset="0"/>
              </a:rPr>
              <a:t>linearly</a:t>
            </a:r>
            <a:r>
              <a:rPr lang="en-US" altLang="en-US" b="0" kern="0" dirty="0">
                <a:latin typeface="Times New Roman" panose="02020603050405020304" pitchFamily="18" charset="0"/>
                <a:cs typeface="Times New Roman" panose="02020603050405020304" pitchFamily="18" charset="0"/>
              </a:rPr>
              <a:t> with the number-of-rooms feature.</a:t>
            </a:r>
          </a:p>
          <a:p>
            <a:pPr marL="457200" indent="-457200" algn="l">
              <a:buAutoNum type="arabicPeriod"/>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p:sp>
        <p:nvSpPr>
          <p:cNvPr id="2" name="Footer Placeholder 1">
            <a:extLst>
              <a:ext uri="{FF2B5EF4-FFF2-40B4-BE49-F238E27FC236}">
                <a16:creationId xmlns:a16="http://schemas.microsoft.com/office/drawing/2014/main" id="{D91D1FC3-3768-B388-39B7-BA94A0F9F394}"/>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
        <p:nvSpPr>
          <p:cNvPr id="6" name="Rectangle 89">
            <a:extLst>
              <a:ext uri="{FF2B5EF4-FFF2-40B4-BE49-F238E27FC236}">
                <a16:creationId xmlns:a16="http://schemas.microsoft.com/office/drawing/2014/main" id="{38AB423E-6FFE-AFB0-AB4E-ADDE3D37F909}"/>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Let’s start with one feature: </a:t>
            </a:r>
            <a:r>
              <a:rPr lang="en-US" altLang="en-US" kern="0" dirty="0">
                <a:latin typeface="Times New Roman" panose="02020603050405020304" pitchFamily="18" charset="0"/>
                <a:ea typeface="ＭＳ Ｐゴシック" charset="-128"/>
                <a:cs typeface="Times New Roman" panose="02020603050405020304" pitchFamily="18" charset="0"/>
              </a:rPr>
              <a:t>number of rooms</a:t>
            </a:r>
            <a:r>
              <a:rPr lang="en-US" altLang="en-US" b="0" kern="0" dirty="0">
                <a:latin typeface="Times New Roman" panose="02020603050405020304" pitchFamily="18" charset="0"/>
                <a:ea typeface="ＭＳ Ｐゴシック" charset="-128"/>
                <a:cs typeface="Times New Roman" panose="02020603050405020304" pitchFamily="18" charset="0"/>
              </a:rPr>
              <a:t>.</a:t>
            </a:r>
          </a:p>
          <a:p>
            <a:pPr marL="0" indent="0" algn="l">
              <a:buNone/>
            </a:pPr>
            <a:r>
              <a:rPr lang="en-US" b="0" kern="0" dirty="0">
                <a:latin typeface="Times New Roman" panose="02020603050405020304" pitchFamily="18" charset="0"/>
                <a:ea typeface="ＭＳ Ｐゴシック" charset="-128"/>
                <a:cs typeface="Times New Roman" panose="02020603050405020304" pitchFamily="18" charset="0"/>
              </a:rPr>
              <a:t>Can we detect an informative trend </a:t>
            </a:r>
            <a:r>
              <a:rPr lang="en-US" altLang="en-US" b="0" kern="0" dirty="0">
                <a:latin typeface="Times New Roman" panose="02020603050405020304" pitchFamily="18" charset="0"/>
                <a:ea typeface="ＭＳ Ｐゴシック" charset="-128"/>
                <a:cs typeface="Times New Roman" panose="02020603050405020304" pitchFamily="18" charset="0"/>
              </a:rPr>
              <a:t>(</a:t>
            </a:r>
            <a:r>
              <a:rPr lang="he-IL" altLang="en-US" b="0" kern="0" dirty="0">
                <a:latin typeface="Times New Roman" panose="02020603050405020304" pitchFamily="18" charset="0"/>
                <a:ea typeface="ＭＳ Ｐゴシック" charset="-128"/>
                <a:cs typeface="Times New Roman" panose="02020603050405020304" pitchFamily="18" charset="0"/>
              </a:rPr>
              <a:t>מגמה</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spTree>
    <p:extLst>
      <p:ext uri="{BB962C8B-B14F-4D97-AF65-F5344CB8AC3E}">
        <p14:creationId xmlns:p14="http://schemas.microsoft.com/office/powerpoint/2010/main" val="32839734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663C43E-1C70-8E96-9BCF-B4E562274CF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65BEB75A-DAAA-2D74-FC3D-640A017C5CA7}"/>
              </a:ext>
            </a:extLst>
          </p:cNvPr>
          <p:cNvSpPr>
            <a:spLocks noGrp="1" noChangeArrowheads="1"/>
          </p:cNvSpPr>
          <p:nvPr>
            <p:ph type="title"/>
          </p:nvPr>
        </p:nvSpPr>
        <p:spPr/>
        <p:txBody>
          <a:bodyPr/>
          <a:lstStyle/>
          <a:p>
            <a:pPr>
              <a:defRPr/>
            </a:pPr>
            <a:r>
              <a:rPr lang="en-US" dirty="0">
                <a:cs typeface="+mj-cs"/>
              </a:rPr>
              <a:t>Predicting the price of a new property</a:t>
            </a:r>
          </a:p>
        </p:txBody>
      </p:sp>
      <p:pic>
        <p:nvPicPr>
          <p:cNvPr id="4" name="Google Shape;160;p28">
            <a:extLst>
              <a:ext uri="{FF2B5EF4-FFF2-40B4-BE49-F238E27FC236}">
                <a16:creationId xmlns:a16="http://schemas.microsoft.com/office/drawing/2014/main" id="{871C3F39-F490-5C94-F3CE-AF53EF85D630}"/>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sp>
        <p:nvSpPr>
          <p:cNvPr id="2" name="Oval 1">
            <a:extLst>
              <a:ext uri="{FF2B5EF4-FFF2-40B4-BE49-F238E27FC236}">
                <a16:creationId xmlns:a16="http://schemas.microsoft.com/office/drawing/2014/main" id="{079093FE-E57C-E2C3-BBE2-4EB3EEF47D7D}"/>
              </a:ext>
            </a:extLst>
          </p:cNvPr>
          <p:cNvSpPr/>
          <p:nvPr/>
        </p:nvSpPr>
        <p:spPr bwMode="auto">
          <a:xfrm>
            <a:off x="3048000" y="2438400"/>
            <a:ext cx="228600" cy="249972"/>
          </a:xfrm>
          <a:prstGeom prst="ellipse">
            <a:avLst/>
          </a:prstGeom>
          <a:solidFill>
            <a:srgbClr val="C00000"/>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rgbClr val="114FFB"/>
              </a:solidFill>
              <a:effectLst/>
              <a:latin typeface="Arial" pitchFamily="34" charset="0"/>
            </a:endParaRPr>
          </a:p>
        </p:txBody>
      </p:sp>
      <p:sp>
        <p:nvSpPr>
          <p:cNvPr id="8" name="TextBox 7">
            <a:extLst>
              <a:ext uri="{FF2B5EF4-FFF2-40B4-BE49-F238E27FC236}">
                <a16:creationId xmlns:a16="http://schemas.microsoft.com/office/drawing/2014/main" id="{455A71D3-0603-E691-EE0B-CCC736F5F70F}"/>
              </a:ext>
            </a:extLst>
          </p:cNvPr>
          <p:cNvSpPr txBox="1"/>
          <p:nvPr/>
        </p:nvSpPr>
        <p:spPr>
          <a:xfrm>
            <a:off x="533400" y="5029200"/>
            <a:ext cx="8448764" cy="400110"/>
          </a:xfrm>
          <a:prstGeom prst="rect">
            <a:avLst/>
          </a:prstGeom>
          <a:noFill/>
        </p:spPr>
        <p:txBody>
          <a:bodyPr wrap="square" rtlCol="0">
            <a:spAutoFit/>
          </a:bodyPr>
          <a:lstStyle/>
          <a:p>
            <a:r>
              <a:rPr lang="en-US" b="0" dirty="0">
                <a:latin typeface="Times New Roman" panose="02020603050405020304" pitchFamily="18" charset="0"/>
                <a:cs typeface="Times New Roman" panose="02020603050405020304" pitchFamily="18" charset="0"/>
              </a:rPr>
              <a:t>To predict the price of a </a:t>
            </a:r>
            <a:r>
              <a:rPr lang="en-US" i="1" dirty="0">
                <a:solidFill>
                  <a:srgbClr val="C00000"/>
                </a:solidFill>
                <a:latin typeface="Times New Roman" panose="02020603050405020304" pitchFamily="18" charset="0"/>
                <a:cs typeface="Times New Roman" panose="02020603050405020304" pitchFamily="18" charset="0"/>
              </a:rPr>
              <a:t>new property</a:t>
            </a:r>
            <a:r>
              <a:rPr lang="en-US" b="0" dirty="0">
                <a:latin typeface="Times New Roman" panose="02020603050405020304" pitchFamily="18" charset="0"/>
                <a:cs typeface="Times New Roman" panose="02020603050405020304" pitchFamily="18" charset="0"/>
              </a:rPr>
              <a:t>, we can use the trend line.</a:t>
            </a:r>
          </a:p>
        </p:txBody>
      </p:sp>
      <p:sp>
        <p:nvSpPr>
          <p:cNvPr id="9" name="TextBox 8">
            <a:extLst>
              <a:ext uri="{FF2B5EF4-FFF2-40B4-BE49-F238E27FC236}">
                <a16:creationId xmlns:a16="http://schemas.microsoft.com/office/drawing/2014/main" id="{F1A72D9C-9192-BD17-CF91-3C809002D688}"/>
              </a:ext>
            </a:extLst>
          </p:cNvPr>
          <p:cNvSpPr txBox="1"/>
          <p:nvPr/>
        </p:nvSpPr>
        <p:spPr>
          <a:xfrm>
            <a:off x="546847" y="5619934"/>
            <a:ext cx="8448764" cy="400110"/>
          </a:xfrm>
          <a:prstGeom prst="rect">
            <a:avLst/>
          </a:prstGeom>
          <a:noFill/>
        </p:spPr>
        <p:txBody>
          <a:bodyPr wrap="square" rtlCol="0">
            <a:spAutoFit/>
          </a:bodyPr>
          <a:lstStyle/>
          <a:p>
            <a:r>
              <a:rPr lang="en-US" b="0" dirty="0">
                <a:latin typeface="Times New Roman" panose="02020603050405020304" pitchFamily="18" charset="0"/>
                <a:cs typeface="Times New Roman" panose="02020603050405020304" pitchFamily="18" charset="0"/>
              </a:rPr>
              <a:t>But... How can we be assured that this particular line </a:t>
            </a:r>
            <a:r>
              <a:rPr lang="en-US" i="1" dirty="0">
                <a:latin typeface="Times New Roman" panose="02020603050405020304" pitchFamily="18" charset="0"/>
                <a:cs typeface="Times New Roman" panose="02020603050405020304" pitchFamily="18" charset="0"/>
              </a:rPr>
              <a:t>best fits the data</a:t>
            </a:r>
            <a:r>
              <a:rPr lang="en-US" b="0" dirty="0">
                <a:latin typeface="Times New Roman" panose="02020603050405020304" pitchFamily="18" charset="0"/>
                <a:cs typeface="Times New Roman" panose="02020603050405020304" pitchFamily="18" charset="0"/>
              </a:rPr>
              <a:t>?</a:t>
            </a:r>
          </a:p>
        </p:txBody>
      </p:sp>
      <p:sp>
        <p:nvSpPr>
          <p:cNvPr id="11" name="Rectangle 89">
            <a:extLst>
              <a:ext uri="{FF2B5EF4-FFF2-40B4-BE49-F238E27FC236}">
                <a16:creationId xmlns:a16="http://schemas.microsoft.com/office/drawing/2014/main" id="{5BD8CA82-36C3-B9B5-787E-6D500047081C}"/>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Let’s start with one feature: </a:t>
            </a:r>
            <a:r>
              <a:rPr lang="en-US" altLang="en-US" kern="0" dirty="0">
                <a:latin typeface="Times New Roman" panose="02020603050405020304" pitchFamily="18" charset="0"/>
                <a:ea typeface="ＭＳ Ｐゴシック" charset="-128"/>
                <a:cs typeface="Times New Roman" panose="02020603050405020304" pitchFamily="18" charset="0"/>
              </a:rPr>
              <a:t>number of rooms</a:t>
            </a:r>
            <a:r>
              <a:rPr lang="en-US" altLang="en-US" b="0" kern="0" dirty="0">
                <a:latin typeface="Times New Roman" panose="02020603050405020304" pitchFamily="18" charset="0"/>
                <a:ea typeface="ＭＳ Ｐゴシック" charset="-128"/>
                <a:cs typeface="Times New Roman" panose="02020603050405020304" pitchFamily="18" charset="0"/>
              </a:rPr>
              <a:t>.</a:t>
            </a:r>
          </a:p>
          <a:p>
            <a:pPr marL="0" indent="0" algn="l">
              <a:buNone/>
            </a:pPr>
            <a:r>
              <a:rPr lang="en-US" b="0" kern="0" dirty="0">
                <a:latin typeface="Times New Roman" panose="02020603050405020304" pitchFamily="18" charset="0"/>
                <a:ea typeface="ＭＳ Ｐゴシック" charset="-128"/>
                <a:cs typeface="Times New Roman" panose="02020603050405020304" pitchFamily="18" charset="0"/>
              </a:rPr>
              <a:t>Can we detect an informative trend </a:t>
            </a:r>
            <a:r>
              <a:rPr lang="en-US" altLang="en-US" b="0" kern="0" dirty="0">
                <a:latin typeface="Times New Roman" panose="02020603050405020304" pitchFamily="18" charset="0"/>
                <a:ea typeface="ＭＳ Ｐゴシック" charset="-128"/>
                <a:cs typeface="Times New Roman" panose="02020603050405020304" pitchFamily="18" charset="0"/>
              </a:rPr>
              <a:t>(</a:t>
            </a:r>
            <a:r>
              <a:rPr lang="he-IL" altLang="en-US" b="0" kern="0" dirty="0">
                <a:latin typeface="Times New Roman" panose="02020603050405020304" pitchFamily="18" charset="0"/>
                <a:ea typeface="ＭＳ Ｐゴシック" charset="-128"/>
                <a:cs typeface="Times New Roman" panose="02020603050405020304" pitchFamily="18" charset="0"/>
              </a:rPr>
              <a:t>מגמה</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sp>
        <p:nvSpPr>
          <p:cNvPr id="3" name="TextBox 2">
            <a:extLst>
              <a:ext uri="{FF2B5EF4-FFF2-40B4-BE49-F238E27FC236}">
                <a16:creationId xmlns:a16="http://schemas.microsoft.com/office/drawing/2014/main" id="{0F215F87-2FE8-76A6-AEAF-2BFC8024A5E9}"/>
              </a:ext>
            </a:extLst>
          </p:cNvPr>
          <p:cNvSpPr txBox="1"/>
          <p:nvPr/>
        </p:nvSpPr>
        <p:spPr>
          <a:xfrm>
            <a:off x="4953000" y="1905000"/>
            <a:ext cx="3952964" cy="2246769"/>
          </a:xfrm>
          <a:prstGeom prst="rect">
            <a:avLst/>
          </a:prstGeom>
          <a:noFill/>
        </p:spPr>
        <p:txBody>
          <a:bodyPr wrap="square">
            <a:spAutoFit/>
          </a:bodyPr>
          <a:lstStyle/>
          <a:p>
            <a:pPr marL="0" indent="0" algn="l">
              <a:buNone/>
            </a:pPr>
            <a:r>
              <a:rPr lang="en-US" altLang="en-US" b="0" u="sng" kern="0" dirty="0">
                <a:latin typeface="Times New Roman" panose="02020603050405020304" pitchFamily="18" charset="0"/>
                <a:cs typeface="Times New Roman" panose="02020603050405020304" pitchFamily="18" charset="0"/>
              </a:rPr>
              <a:t>Observations</a:t>
            </a:r>
          </a:p>
          <a:p>
            <a:pPr algn="l">
              <a:spcBef>
                <a:spcPts val="1200"/>
              </a:spcBef>
            </a:pPr>
            <a:r>
              <a:rPr lang="en-US" altLang="en-US" b="0" kern="0" dirty="0">
                <a:latin typeface="Times New Roman" panose="02020603050405020304" pitchFamily="18" charset="0"/>
                <a:ea typeface="ＭＳ Ｐゴシック" charset="-128"/>
                <a:cs typeface="Times New Roman" panose="02020603050405020304" pitchFamily="18" charset="0"/>
              </a:rPr>
              <a:t>Properties with the </a:t>
            </a:r>
            <a:r>
              <a:rPr lang="en-US" altLang="en-US" b="0" kern="0" dirty="0">
                <a:latin typeface="Times New Roman" panose="02020603050405020304" pitchFamily="18" charset="0"/>
                <a:cs typeface="Times New Roman" panose="02020603050405020304" pitchFamily="18" charset="0"/>
              </a:rPr>
              <a:t>same number of rooms were sold for different prices;</a:t>
            </a:r>
          </a:p>
          <a:p>
            <a:pPr algn="l">
              <a:spcBef>
                <a:spcPts val="1200"/>
              </a:spcBef>
            </a:pPr>
            <a:r>
              <a:rPr lang="en-US" altLang="en-US" b="0" kern="0" dirty="0">
                <a:latin typeface="Times New Roman" panose="02020603050405020304" pitchFamily="18" charset="0"/>
                <a:cs typeface="Times New Roman" panose="02020603050405020304" pitchFamily="18" charset="0"/>
              </a:rPr>
              <a:t>But, the price seems to grow </a:t>
            </a:r>
            <a:r>
              <a:rPr lang="en-US" altLang="en-US" b="0" u="sng" kern="0" dirty="0">
                <a:latin typeface="Times New Roman" panose="02020603050405020304" pitchFamily="18" charset="0"/>
                <a:cs typeface="Times New Roman" panose="02020603050405020304" pitchFamily="18" charset="0"/>
              </a:rPr>
              <a:t>linearly</a:t>
            </a:r>
            <a:r>
              <a:rPr lang="en-US" altLang="en-US" b="0" kern="0" dirty="0">
                <a:latin typeface="Times New Roman" panose="02020603050405020304" pitchFamily="18" charset="0"/>
                <a:cs typeface="Times New Roman" panose="02020603050405020304" pitchFamily="18" charset="0"/>
              </a:rPr>
              <a:t> with the number-of-rooms feature.</a:t>
            </a:r>
          </a:p>
          <a:p>
            <a:pPr marL="457200" indent="-457200" algn="l">
              <a:buAutoNum type="arabicPeriod"/>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p:spTree>
    <p:extLst>
      <p:ext uri="{BB962C8B-B14F-4D97-AF65-F5344CB8AC3E}">
        <p14:creationId xmlns:p14="http://schemas.microsoft.com/office/powerpoint/2010/main" val="13285383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3BB5A22-316F-5ADB-E5CF-64E90EB409F5}"/>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DBB778A-4096-4484-A012-622907980E14}"/>
              </a:ext>
            </a:extLst>
          </p:cNvPr>
          <p:cNvSpPr>
            <a:spLocks noGrp="1" noChangeArrowheads="1"/>
          </p:cNvSpPr>
          <p:nvPr>
            <p:ph type="title"/>
          </p:nvPr>
        </p:nvSpPr>
        <p:spPr/>
        <p:txBody>
          <a:bodyPr/>
          <a:lstStyle/>
          <a:p>
            <a:pPr>
              <a:defRPr/>
            </a:pPr>
            <a:r>
              <a:rPr lang="en-US" dirty="0">
                <a:cs typeface="+mj-cs"/>
              </a:rPr>
              <a:t>Trending line</a:t>
            </a:r>
          </a:p>
        </p:txBody>
      </p:sp>
      <p:pic>
        <p:nvPicPr>
          <p:cNvPr id="4" name="Google Shape;160;p28">
            <a:extLst>
              <a:ext uri="{FF2B5EF4-FFF2-40B4-BE49-F238E27FC236}">
                <a16:creationId xmlns:a16="http://schemas.microsoft.com/office/drawing/2014/main" id="{CEF78AAC-7FCC-D44A-A8F2-003C571FB54E}"/>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sp>
        <p:nvSpPr>
          <p:cNvPr id="5" name="Oval Callout 4">
            <a:extLst>
              <a:ext uri="{FF2B5EF4-FFF2-40B4-BE49-F238E27FC236}">
                <a16:creationId xmlns:a16="http://schemas.microsoft.com/office/drawing/2014/main" id="{000DA4A6-0470-9AAC-C3A2-7CABE21CDEEB}"/>
              </a:ext>
            </a:extLst>
          </p:cNvPr>
          <p:cNvSpPr/>
          <p:nvPr/>
        </p:nvSpPr>
        <p:spPr bwMode="auto">
          <a:xfrm>
            <a:off x="5433187" y="3619132"/>
            <a:ext cx="957943" cy="441543"/>
          </a:xfrm>
          <a:prstGeom prst="wedgeEllipseCallout">
            <a:avLst>
              <a:gd name="adj1" fmla="val 39313"/>
              <a:gd name="adj2" fmla="val -95664"/>
            </a:avLst>
          </a:prstGeom>
          <a:noFill/>
          <a:ln w="9525" cap="flat" cmpd="sng" algn="ctr">
            <a:solidFill>
              <a:schemeClr val="bg1">
                <a:lumMod val="50000"/>
              </a:schemeClr>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1" u="none" strike="noStrike" cap="none" normalizeH="0" baseline="0" dirty="0">
                <a:ln>
                  <a:noFill/>
                </a:ln>
                <a:effectLst/>
                <a:latin typeface="Times New Roman" panose="02020603050405020304" pitchFamily="18" charset="0"/>
                <a:cs typeface="Times New Roman" panose="02020603050405020304" pitchFamily="18" charset="0"/>
              </a:rPr>
              <a:t>slope</a:t>
            </a:r>
          </a:p>
        </p:txBody>
      </p:sp>
      <p:sp>
        <p:nvSpPr>
          <p:cNvPr id="6" name="Oval Callout 5">
            <a:extLst>
              <a:ext uri="{FF2B5EF4-FFF2-40B4-BE49-F238E27FC236}">
                <a16:creationId xmlns:a16="http://schemas.microsoft.com/office/drawing/2014/main" id="{EB5FF407-FABE-A772-E6EE-87D978B15F86}"/>
              </a:ext>
            </a:extLst>
          </p:cNvPr>
          <p:cNvSpPr/>
          <p:nvPr/>
        </p:nvSpPr>
        <p:spPr bwMode="auto">
          <a:xfrm>
            <a:off x="6662548" y="3676745"/>
            <a:ext cx="1389378" cy="441543"/>
          </a:xfrm>
          <a:prstGeom prst="wedgeEllipseCallout">
            <a:avLst>
              <a:gd name="adj1" fmla="val -12678"/>
              <a:gd name="adj2" fmla="val -107908"/>
            </a:avLst>
          </a:prstGeom>
          <a:noFill/>
          <a:ln w="9525" cap="flat" cmpd="sng" algn="ctr">
            <a:solidFill>
              <a:schemeClr val="bg1">
                <a:lumMod val="50000"/>
              </a:schemeClr>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1" u="none" strike="noStrike" cap="none" normalizeH="0" baseline="0" dirty="0">
                <a:ln>
                  <a:noFill/>
                </a:ln>
                <a:effectLst/>
                <a:latin typeface="Times New Roman" panose="02020603050405020304" pitchFamily="18" charset="0"/>
                <a:cs typeface="Times New Roman" panose="02020603050405020304" pitchFamily="18" charset="0"/>
              </a:rPr>
              <a:t> intersection with the y axis</a:t>
            </a:r>
          </a:p>
        </p:txBody>
      </p:sp>
      <p:sp>
        <p:nvSpPr>
          <p:cNvPr id="2" name="Footer Placeholder 1">
            <a:extLst>
              <a:ext uri="{FF2B5EF4-FFF2-40B4-BE49-F238E27FC236}">
                <a16:creationId xmlns:a16="http://schemas.microsoft.com/office/drawing/2014/main" id="{63C12594-A63A-6325-C294-3A35D9C24D73}"/>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
        <p:nvSpPr>
          <p:cNvPr id="8" name="TextBox 7">
            <a:extLst>
              <a:ext uri="{FF2B5EF4-FFF2-40B4-BE49-F238E27FC236}">
                <a16:creationId xmlns:a16="http://schemas.microsoft.com/office/drawing/2014/main" id="{DD2F3DC0-08DB-0D76-35BF-149A8E779313}"/>
              </a:ext>
            </a:extLst>
          </p:cNvPr>
          <p:cNvSpPr txBox="1"/>
          <p:nvPr/>
        </p:nvSpPr>
        <p:spPr>
          <a:xfrm>
            <a:off x="5414137" y="2374979"/>
            <a:ext cx="3886200" cy="1107996"/>
          </a:xfrm>
          <a:prstGeom prst="rect">
            <a:avLst/>
          </a:prstGeom>
          <a:noFill/>
        </p:spPr>
        <p:txBody>
          <a:bodyPr wrap="square">
            <a:spAutoFit/>
          </a:bodyPr>
          <a:lstStyle/>
          <a:p>
            <a:pPr marL="0" indent="0" algn="l">
              <a:buNone/>
            </a:pPr>
            <a:r>
              <a:rPr lang="en-US" altLang="en-US" b="0" u="sng" kern="0" dirty="0">
                <a:latin typeface="Times New Roman" panose="02020603050405020304" pitchFamily="18" charset="0"/>
                <a:ea typeface="ＭＳ Ｐゴシック" charset="-128"/>
                <a:cs typeface="Times New Roman" panose="02020603050405020304" pitchFamily="18" charset="0"/>
              </a:rPr>
              <a:t>Line equation:</a:t>
            </a:r>
            <a:endParaRPr lang="en-US" altLang="en-US" b="0" kern="0" dirty="0">
              <a:latin typeface="Times New Roman" panose="02020603050405020304" pitchFamily="18" charset="0"/>
              <a:cs typeface="Times New Roman" panose="02020603050405020304" pitchFamily="18" charset="0"/>
            </a:endParaRPr>
          </a:p>
          <a:p>
            <a:pPr marL="0" indent="0" algn="l">
              <a:spcBef>
                <a:spcPts val="1200"/>
              </a:spcBef>
              <a:buNone/>
            </a:pPr>
            <a:r>
              <a:rPr lang="en-US" altLang="en-US" sz="3600" b="0" i="1" kern="0" dirty="0">
                <a:latin typeface="Times New Roman" panose="02020603050405020304" pitchFamily="18" charset="0"/>
                <a:ea typeface="ＭＳ Ｐゴシック" charset="-128"/>
                <a:cs typeface="Times New Roman" panose="02020603050405020304" pitchFamily="18" charset="0"/>
              </a:rPr>
              <a:t>y</a:t>
            </a:r>
            <a:r>
              <a:rPr lang="en-US" altLang="en-US" sz="3600" b="0" kern="0" dirty="0">
                <a:latin typeface="Times New Roman" panose="02020603050405020304" pitchFamily="18" charset="0"/>
                <a:ea typeface="ＭＳ Ｐゴシック" charset="-128"/>
                <a:cs typeface="Times New Roman" panose="02020603050405020304" pitchFamily="18" charset="0"/>
              </a:rPr>
              <a:t> = </a:t>
            </a:r>
            <a:r>
              <a:rPr lang="en-US" altLang="en-US" sz="3600" b="0" i="1" kern="0" dirty="0">
                <a:solidFill>
                  <a:srgbClr val="114FFB"/>
                </a:solidFill>
                <a:latin typeface="Times New Roman" panose="02020603050405020304" pitchFamily="18" charset="0"/>
                <a:ea typeface="ＭＳ Ｐゴシック" charset="-128"/>
                <a:cs typeface="Times New Roman" panose="02020603050405020304" pitchFamily="18" charset="0"/>
              </a:rPr>
              <a:t>a</a:t>
            </a:r>
            <a:r>
              <a:rPr lang="en-US" altLang="en-US" sz="800" b="0" i="1" kern="0" dirty="0">
                <a:solidFill>
                  <a:srgbClr val="114FFB"/>
                </a:solidFill>
                <a:latin typeface="Times New Roman" panose="02020603050405020304" pitchFamily="18" charset="0"/>
                <a:ea typeface="ＭＳ Ｐゴシック" charset="-128"/>
                <a:cs typeface="Times New Roman" panose="02020603050405020304" pitchFamily="18" charset="0"/>
              </a:rPr>
              <a:t> </a:t>
            </a:r>
            <a:r>
              <a:rPr lang="en-US" altLang="en-US" sz="3600" b="0" i="1" kern="0" dirty="0">
                <a:latin typeface="Times New Roman" panose="02020603050405020304" pitchFamily="18" charset="0"/>
                <a:ea typeface="ＭＳ Ｐゴシック" charset="-128"/>
                <a:cs typeface="Times New Roman" panose="02020603050405020304" pitchFamily="18" charset="0"/>
              </a:rPr>
              <a:t>x </a:t>
            </a:r>
            <a:r>
              <a:rPr lang="en-US" altLang="en-US" sz="3600" b="0" kern="0" dirty="0">
                <a:latin typeface="Times New Roman" panose="02020603050405020304" pitchFamily="18" charset="0"/>
                <a:ea typeface="ＭＳ Ｐゴシック" charset="-128"/>
                <a:cs typeface="Times New Roman" panose="02020603050405020304" pitchFamily="18" charset="0"/>
              </a:rPr>
              <a:t>+ </a:t>
            </a:r>
            <a:r>
              <a:rPr lang="en-US" altLang="en-US" sz="3600" b="0" i="1" kern="0" dirty="0">
                <a:solidFill>
                  <a:srgbClr val="114FFB"/>
                </a:solidFill>
                <a:latin typeface="Times New Roman" panose="02020603050405020304" pitchFamily="18" charset="0"/>
                <a:ea typeface="ＭＳ Ｐゴシック" charset="-128"/>
                <a:cs typeface="Times New Roman" panose="02020603050405020304" pitchFamily="18" charset="0"/>
              </a:rPr>
              <a:t>b</a:t>
            </a:r>
          </a:p>
        </p:txBody>
      </p:sp>
    </p:spTree>
    <p:extLst>
      <p:ext uri="{BB962C8B-B14F-4D97-AF65-F5344CB8AC3E}">
        <p14:creationId xmlns:p14="http://schemas.microsoft.com/office/powerpoint/2010/main" val="33514617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9A6D881-49CD-B8BF-0143-91F3201DCC69}"/>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E857A11F-7847-BA19-AA38-C9F3355432EC}"/>
              </a:ext>
            </a:extLst>
          </p:cNvPr>
          <p:cNvSpPr>
            <a:spLocks noGrp="1" noChangeArrowheads="1"/>
          </p:cNvSpPr>
          <p:nvPr>
            <p:ph type="title"/>
          </p:nvPr>
        </p:nvSpPr>
        <p:spPr/>
        <p:txBody>
          <a:bodyPr/>
          <a:lstStyle/>
          <a:p>
            <a:pPr>
              <a:defRPr/>
            </a:pPr>
            <a:r>
              <a:rPr lang="en-US" dirty="0">
                <a:cs typeface="+mj-cs"/>
              </a:rPr>
              <a:t>Trending line</a:t>
            </a:r>
          </a:p>
        </p:txBody>
      </p:sp>
      <p:pic>
        <p:nvPicPr>
          <p:cNvPr id="4" name="Google Shape;160;p28">
            <a:extLst>
              <a:ext uri="{FF2B5EF4-FFF2-40B4-BE49-F238E27FC236}">
                <a16:creationId xmlns:a16="http://schemas.microsoft.com/office/drawing/2014/main" id="{F0020162-90F1-0B60-0E0A-374BDB394574}"/>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cxnSp>
        <p:nvCxnSpPr>
          <p:cNvPr id="7" name="Straight Connector 6">
            <a:extLst>
              <a:ext uri="{FF2B5EF4-FFF2-40B4-BE49-F238E27FC236}">
                <a16:creationId xmlns:a16="http://schemas.microsoft.com/office/drawing/2014/main" id="{C97A7D87-4D1B-64BD-B0E7-79830B225919}"/>
              </a:ext>
            </a:extLst>
          </p:cNvPr>
          <p:cNvCxnSpPr>
            <a:cxnSpLocks/>
          </p:cNvCxnSpPr>
          <p:nvPr/>
        </p:nvCxnSpPr>
        <p:spPr bwMode="auto">
          <a:xfrm flipV="1">
            <a:off x="1239033" y="2477367"/>
            <a:ext cx="2900954" cy="1371600"/>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A698A731-036B-5D90-3C31-4CB3EE2E0D2F}"/>
              </a:ext>
            </a:extLst>
          </p:cNvPr>
          <p:cNvSpPr txBox="1"/>
          <p:nvPr/>
        </p:nvSpPr>
        <p:spPr>
          <a:xfrm>
            <a:off x="4096591" y="2323601"/>
            <a:ext cx="950817" cy="523220"/>
          </a:xfrm>
          <a:prstGeom prst="rect">
            <a:avLst/>
          </a:prstGeom>
          <a:noFill/>
        </p:spPr>
        <p:txBody>
          <a:bodyPr wrap="square" rtlCol="0">
            <a:spAutoFit/>
          </a:bodyPr>
          <a:lstStyle/>
          <a:p>
            <a:r>
              <a:rPr lang="en-US" sz="1400" b="0" i="1" dirty="0">
                <a:solidFill>
                  <a:schemeClr val="accent2"/>
                </a:solidFill>
                <a:latin typeface="Times New Roman" panose="02020603050405020304" pitchFamily="18" charset="0"/>
                <a:cs typeface="Times New Roman" panose="02020603050405020304" pitchFamily="18" charset="0"/>
              </a:rPr>
              <a:t>y </a:t>
            </a:r>
            <a:r>
              <a:rPr lang="en-US" sz="1400" b="0" dirty="0">
                <a:solidFill>
                  <a:schemeClr val="accent2"/>
                </a:solidFill>
                <a:latin typeface="Times New Roman" panose="02020603050405020304" pitchFamily="18" charset="0"/>
                <a:cs typeface="Times New Roman" panose="02020603050405020304" pitchFamily="18" charset="0"/>
              </a:rPr>
              <a:t>= </a:t>
            </a:r>
            <a:r>
              <a:rPr lang="en-US" sz="1400" b="0" i="1" dirty="0">
                <a:solidFill>
                  <a:schemeClr val="accent2"/>
                </a:solidFill>
                <a:latin typeface="Times New Roman" panose="02020603050405020304" pitchFamily="18" charset="0"/>
                <a:cs typeface="Times New Roman" panose="02020603050405020304" pitchFamily="18" charset="0"/>
              </a:rPr>
              <a:t>ax</a:t>
            </a:r>
            <a:r>
              <a:rPr lang="en-US" sz="1400" b="0" dirty="0">
                <a:solidFill>
                  <a:schemeClr val="accent2"/>
                </a:solidFill>
                <a:latin typeface="Times New Roman" panose="02020603050405020304" pitchFamily="18" charset="0"/>
                <a:cs typeface="Times New Roman" panose="02020603050405020304" pitchFamily="18" charset="0"/>
              </a:rPr>
              <a:t>+</a:t>
            </a:r>
            <a:r>
              <a:rPr lang="en-US" sz="1400" b="0" i="1" dirty="0">
                <a:solidFill>
                  <a:schemeClr val="accent2"/>
                </a:solidFill>
                <a:latin typeface="Times New Roman" panose="02020603050405020304" pitchFamily="18" charset="0"/>
                <a:cs typeface="Times New Roman" panose="02020603050405020304" pitchFamily="18" charset="0"/>
              </a:rPr>
              <a:t>b</a:t>
            </a:r>
            <a:r>
              <a:rPr lang="en-US" sz="1400" b="0" dirty="0">
                <a:solidFill>
                  <a:schemeClr val="accent2"/>
                </a:solidFill>
                <a:latin typeface="Times New Roman" panose="02020603050405020304" pitchFamily="18" charset="0"/>
                <a:cs typeface="Times New Roman" panose="02020603050405020304" pitchFamily="18" charset="0"/>
              </a:rPr>
              <a:t>’</a:t>
            </a:r>
            <a:br>
              <a:rPr lang="en-US" sz="1400" b="0" dirty="0">
                <a:solidFill>
                  <a:schemeClr val="accent2"/>
                </a:solidFill>
                <a:latin typeface="Times New Roman" panose="02020603050405020304" pitchFamily="18" charset="0"/>
                <a:cs typeface="Times New Roman" panose="02020603050405020304" pitchFamily="18" charset="0"/>
              </a:rPr>
            </a:br>
            <a:r>
              <a:rPr lang="en-US" sz="1400" b="0" i="1" dirty="0">
                <a:solidFill>
                  <a:schemeClr val="accent2"/>
                </a:solidFill>
                <a:latin typeface="Times New Roman" panose="02020603050405020304" pitchFamily="18" charset="0"/>
                <a:cs typeface="Times New Roman" panose="02020603050405020304" pitchFamily="18" charset="0"/>
              </a:rPr>
              <a:t>b</a:t>
            </a:r>
            <a:r>
              <a:rPr lang="en-US" sz="1400" b="0" dirty="0">
                <a:solidFill>
                  <a:schemeClr val="accent2"/>
                </a:solidFill>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&lt; </a:t>
            </a:r>
            <a:r>
              <a:rPr lang="en-US" sz="1400" b="0" i="1" dirty="0">
                <a:latin typeface="Times New Roman" panose="02020603050405020304" pitchFamily="18" charset="0"/>
                <a:cs typeface="Times New Roman" panose="02020603050405020304" pitchFamily="18" charset="0"/>
              </a:rPr>
              <a:t>b</a:t>
            </a:r>
          </a:p>
        </p:txBody>
      </p:sp>
      <p:sp>
        <p:nvSpPr>
          <p:cNvPr id="19" name="TextBox 18">
            <a:extLst>
              <a:ext uri="{FF2B5EF4-FFF2-40B4-BE49-F238E27FC236}">
                <a16:creationId xmlns:a16="http://schemas.microsoft.com/office/drawing/2014/main" id="{7FCEAB80-D62E-65C2-2934-54C63E23626E}"/>
              </a:ext>
            </a:extLst>
          </p:cNvPr>
          <p:cNvSpPr txBox="1"/>
          <p:nvPr/>
        </p:nvSpPr>
        <p:spPr>
          <a:xfrm>
            <a:off x="3976066" y="1971584"/>
            <a:ext cx="950817" cy="307777"/>
          </a:xfrm>
          <a:prstGeom prst="rect">
            <a:avLst/>
          </a:prstGeom>
          <a:noFill/>
        </p:spPr>
        <p:txBody>
          <a:bodyPr wrap="square" rtlCol="0">
            <a:spAutoFit/>
          </a:bodyPr>
          <a:lstStyle/>
          <a:p>
            <a:r>
              <a:rPr lang="en-US" sz="1400" b="0" i="1" dirty="0">
                <a:latin typeface="Times New Roman" panose="02020603050405020304" pitchFamily="18" charset="0"/>
                <a:cs typeface="Times New Roman" panose="02020603050405020304" pitchFamily="18" charset="0"/>
              </a:rPr>
              <a:t>y </a:t>
            </a:r>
            <a:r>
              <a:rPr lang="en-US" sz="1400" b="0" dirty="0">
                <a:latin typeface="Times New Roman" panose="02020603050405020304" pitchFamily="18" charset="0"/>
                <a:cs typeface="Times New Roman" panose="02020603050405020304" pitchFamily="18" charset="0"/>
              </a:rPr>
              <a:t>= </a:t>
            </a:r>
            <a:r>
              <a:rPr lang="en-US" sz="1400" b="0" i="1" dirty="0">
                <a:latin typeface="Times New Roman" panose="02020603050405020304" pitchFamily="18" charset="0"/>
                <a:cs typeface="Times New Roman" panose="02020603050405020304" pitchFamily="18" charset="0"/>
              </a:rPr>
              <a:t>ax</a:t>
            </a:r>
            <a:r>
              <a:rPr lang="en-US" sz="1400" b="0" dirty="0">
                <a:latin typeface="Times New Roman" panose="02020603050405020304" pitchFamily="18" charset="0"/>
                <a:cs typeface="Times New Roman" panose="02020603050405020304" pitchFamily="18" charset="0"/>
              </a:rPr>
              <a:t>+</a:t>
            </a:r>
            <a:r>
              <a:rPr lang="en-US" sz="1400" b="0" i="1" dirty="0">
                <a:latin typeface="Times New Roman" panose="02020603050405020304" pitchFamily="18" charset="0"/>
                <a:cs typeface="Times New Roman" panose="02020603050405020304" pitchFamily="18" charset="0"/>
              </a:rPr>
              <a:t>b</a:t>
            </a:r>
            <a:endParaRPr lang="en-US" sz="1400" b="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18A3CDB8-B509-7F8B-5900-F87DD3B8372D}"/>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
        <p:nvSpPr>
          <p:cNvPr id="10" name="TextBox 9">
            <a:extLst>
              <a:ext uri="{FF2B5EF4-FFF2-40B4-BE49-F238E27FC236}">
                <a16:creationId xmlns:a16="http://schemas.microsoft.com/office/drawing/2014/main" id="{37EE53F8-F5DB-5D63-B24F-286BB6627E1B}"/>
              </a:ext>
            </a:extLst>
          </p:cNvPr>
          <p:cNvSpPr txBox="1"/>
          <p:nvPr/>
        </p:nvSpPr>
        <p:spPr>
          <a:xfrm>
            <a:off x="5414137" y="2374979"/>
            <a:ext cx="3886200" cy="1107996"/>
          </a:xfrm>
          <a:prstGeom prst="rect">
            <a:avLst/>
          </a:prstGeom>
          <a:noFill/>
        </p:spPr>
        <p:txBody>
          <a:bodyPr wrap="square">
            <a:spAutoFit/>
          </a:bodyPr>
          <a:lstStyle/>
          <a:p>
            <a:pPr marL="0" indent="0" algn="l">
              <a:buNone/>
            </a:pPr>
            <a:r>
              <a:rPr lang="en-US" altLang="en-US" b="0" u="sng" kern="0" dirty="0">
                <a:latin typeface="Times New Roman" panose="02020603050405020304" pitchFamily="18" charset="0"/>
                <a:ea typeface="ＭＳ Ｐゴシック" charset="-128"/>
                <a:cs typeface="Times New Roman" panose="02020603050405020304" pitchFamily="18" charset="0"/>
              </a:rPr>
              <a:t>Line equation:</a:t>
            </a:r>
            <a:endParaRPr lang="en-US" altLang="en-US" b="0" kern="0" dirty="0">
              <a:latin typeface="Times New Roman" panose="02020603050405020304" pitchFamily="18" charset="0"/>
              <a:cs typeface="Times New Roman" panose="02020603050405020304" pitchFamily="18" charset="0"/>
            </a:endParaRPr>
          </a:p>
          <a:p>
            <a:pPr marL="0" indent="0" algn="l">
              <a:spcBef>
                <a:spcPts val="1200"/>
              </a:spcBef>
              <a:buNone/>
            </a:pPr>
            <a:r>
              <a:rPr lang="en-US" altLang="en-US" sz="3600" b="0" i="1" kern="0" dirty="0">
                <a:latin typeface="Times New Roman" panose="02020603050405020304" pitchFamily="18" charset="0"/>
                <a:ea typeface="ＭＳ Ｐゴシック" charset="-128"/>
                <a:cs typeface="Times New Roman" panose="02020603050405020304" pitchFamily="18" charset="0"/>
              </a:rPr>
              <a:t>y</a:t>
            </a:r>
            <a:r>
              <a:rPr lang="en-US" altLang="en-US" sz="3600" b="0" kern="0" dirty="0">
                <a:latin typeface="Times New Roman" panose="02020603050405020304" pitchFamily="18" charset="0"/>
                <a:ea typeface="ＭＳ Ｐゴシック" charset="-128"/>
                <a:cs typeface="Times New Roman" panose="02020603050405020304" pitchFamily="18" charset="0"/>
              </a:rPr>
              <a:t> = </a:t>
            </a:r>
            <a:r>
              <a:rPr lang="en-US" altLang="en-US" sz="3600" b="0" i="1" kern="0" dirty="0">
                <a:solidFill>
                  <a:srgbClr val="114FFB"/>
                </a:solidFill>
                <a:latin typeface="Times New Roman" panose="02020603050405020304" pitchFamily="18" charset="0"/>
                <a:ea typeface="ＭＳ Ｐゴシック" charset="-128"/>
                <a:cs typeface="Times New Roman" panose="02020603050405020304" pitchFamily="18" charset="0"/>
              </a:rPr>
              <a:t>a</a:t>
            </a:r>
            <a:r>
              <a:rPr lang="en-US" altLang="en-US" sz="800" b="0" i="1" kern="0" dirty="0">
                <a:solidFill>
                  <a:srgbClr val="114FFB"/>
                </a:solidFill>
                <a:latin typeface="Times New Roman" panose="02020603050405020304" pitchFamily="18" charset="0"/>
                <a:ea typeface="ＭＳ Ｐゴシック" charset="-128"/>
                <a:cs typeface="Times New Roman" panose="02020603050405020304" pitchFamily="18" charset="0"/>
              </a:rPr>
              <a:t> </a:t>
            </a:r>
            <a:r>
              <a:rPr lang="en-US" altLang="en-US" sz="3600" b="0" i="1" kern="0" dirty="0">
                <a:latin typeface="Times New Roman" panose="02020603050405020304" pitchFamily="18" charset="0"/>
                <a:ea typeface="ＭＳ Ｐゴシック" charset="-128"/>
                <a:cs typeface="Times New Roman" panose="02020603050405020304" pitchFamily="18" charset="0"/>
              </a:rPr>
              <a:t>x </a:t>
            </a:r>
            <a:r>
              <a:rPr lang="en-US" altLang="en-US" sz="3600" b="0" kern="0" dirty="0">
                <a:latin typeface="Times New Roman" panose="02020603050405020304" pitchFamily="18" charset="0"/>
                <a:ea typeface="ＭＳ Ｐゴシック" charset="-128"/>
                <a:cs typeface="Times New Roman" panose="02020603050405020304" pitchFamily="18" charset="0"/>
              </a:rPr>
              <a:t>+ </a:t>
            </a:r>
            <a:r>
              <a:rPr lang="en-US" altLang="en-US" sz="3600" b="0" i="1" kern="0" dirty="0">
                <a:solidFill>
                  <a:srgbClr val="114FFB"/>
                </a:solidFill>
                <a:latin typeface="Times New Roman" panose="02020603050405020304" pitchFamily="18" charset="0"/>
                <a:ea typeface="ＭＳ Ｐゴシック" charset="-128"/>
                <a:cs typeface="Times New Roman" panose="02020603050405020304" pitchFamily="18" charset="0"/>
              </a:rPr>
              <a:t>b</a:t>
            </a:r>
          </a:p>
        </p:txBody>
      </p:sp>
    </p:spTree>
    <p:extLst>
      <p:ext uri="{BB962C8B-B14F-4D97-AF65-F5344CB8AC3E}">
        <p14:creationId xmlns:p14="http://schemas.microsoft.com/office/powerpoint/2010/main" val="23014746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359A61B-427C-A0E9-4E81-DA91150E49F3}"/>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4B1A43E-060C-1E4E-6734-7776FF7E6077}"/>
              </a:ext>
            </a:extLst>
          </p:cNvPr>
          <p:cNvSpPr>
            <a:spLocks noGrp="1" noChangeArrowheads="1"/>
          </p:cNvSpPr>
          <p:nvPr>
            <p:ph type="title"/>
          </p:nvPr>
        </p:nvSpPr>
        <p:spPr/>
        <p:txBody>
          <a:bodyPr/>
          <a:lstStyle/>
          <a:p>
            <a:pPr>
              <a:defRPr/>
            </a:pPr>
            <a:r>
              <a:rPr lang="en-US" dirty="0">
                <a:cs typeface="+mj-cs"/>
              </a:rPr>
              <a:t>Trending line</a:t>
            </a:r>
          </a:p>
        </p:txBody>
      </p:sp>
      <p:pic>
        <p:nvPicPr>
          <p:cNvPr id="4" name="Google Shape;160;p28">
            <a:extLst>
              <a:ext uri="{FF2B5EF4-FFF2-40B4-BE49-F238E27FC236}">
                <a16:creationId xmlns:a16="http://schemas.microsoft.com/office/drawing/2014/main" id="{9E0B9F51-61CC-010A-2703-1A0E51EE10E8}"/>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cxnSp>
        <p:nvCxnSpPr>
          <p:cNvPr id="7" name="Straight Connector 6">
            <a:extLst>
              <a:ext uri="{FF2B5EF4-FFF2-40B4-BE49-F238E27FC236}">
                <a16:creationId xmlns:a16="http://schemas.microsoft.com/office/drawing/2014/main" id="{AF8D3BB6-D782-14FC-0837-BF620DADC810}"/>
              </a:ext>
            </a:extLst>
          </p:cNvPr>
          <p:cNvCxnSpPr>
            <a:cxnSpLocks/>
          </p:cNvCxnSpPr>
          <p:nvPr/>
        </p:nvCxnSpPr>
        <p:spPr bwMode="auto">
          <a:xfrm flipV="1">
            <a:off x="1219200" y="2808242"/>
            <a:ext cx="3166237" cy="650318"/>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8" name="TextBox 17">
            <a:extLst>
              <a:ext uri="{FF2B5EF4-FFF2-40B4-BE49-F238E27FC236}">
                <a16:creationId xmlns:a16="http://schemas.microsoft.com/office/drawing/2014/main" id="{6DA22165-0998-EFFD-4A19-968214FD5D0F}"/>
              </a:ext>
            </a:extLst>
          </p:cNvPr>
          <p:cNvSpPr txBox="1"/>
          <p:nvPr/>
        </p:nvSpPr>
        <p:spPr>
          <a:xfrm>
            <a:off x="4191000" y="2753380"/>
            <a:ext cx="875561" cy="523220"/>
          </a:xfrm>
          <a:prstGeom prst="rect">
            <a:avLst/>
          </a:prstGeom>
          <a:noFill/>
        </p:spPr>
        <p:txBody>
          <a:bodyPr wrap="none" rtlCol="0">
            <a:spAutoFit/>
          </a:bodyPr>
          <a:lstStyle/>
          <a:p>
            <a:r>
              <a:rPr lang="en-US" sz="1400" b="0" i="1" dirty="0">
                <a:solidFill>
                  <a:schemeClr val="accent2"/>
                </a:solidFill>
                <a:latin typeface="Times New Roman" panose="02020603050405020304" pitchFamily="18" charset="0"/>
                <a:cs typeface="Times New Roman" panose="02020603050405020304" pitchFamily="18" charset="0"/>
              </a:rPr>
              <a:t>y </a:t>
            </a:r>
            <a:r>
              <a:rPr lang="en-US" sz="1400" b="0" dirty="0">
                <a:solidFill>
                  <a:schemeClr val="accent2"/>
                </a:solidFill>
                <a:latin typeface="Times New Roman" panose="02020603050405020304" pitchFamily="18" charset="0"/>
                <a:cs typeface="Times New Roman" panose="02020603050405020304" pitchFamily="18" charset="0"/>
              </a:rPr>
              <a:t>= </a:t>
            </a:r>
            <a:r>
              <a:rPr lang="en-US" sz="1400" b="0" i="1" dirty="0">
                <a:solidFill>
                  <a:schemeClr val="accent2"/>
                </a:solidFill>
                <a:latin typeface="Times New Roman" panose="02020603050405020304" pitchFamily="18" charset="0"/>
                <a:cs typeface="Times New Roman" panose="02020603050405020304" pitchFamily="18" charset="0"/>
              </a:rPr>
              <a:t>a’x</a:t>
            </a:r>
            <a:r>
              <a:rPr lang="en-US" sz="1400" b="0" dirty="0">
                <a:solidFill>
                  <a:schemeClr val="accent2"/>
                </a:solidFill>
                <a:latin typeface="Times New Roman" panose="02020603050405020304" pitchFamily="18" charset="0"/>
                <a:cs typeface="Times New Roman" panose="02020603050405020304" pitchFamily="18" charset="0"/>
              </a:rPr>
              <a:t>+</a:t>
            </a:r>
            <a:r>
              <a:rPr lang="en-US" sz="1400" b="0" i="1" dirty="0">
                <a:solidFill>
                  <a:schemeClr val="accent2"/>
                </a:solidFill>
                <a:latin typeface="Times New Roman" panose="02020603050405020304" pitchFamily="18" charset="0"/>
                <a:cs typeface="Times New Roman" panose="02020603050405020304" pitchFamily="18" charset="0"/>
              </a:rPr>
              <a:t>b</a:t>
            </a:r>
            <a:br>
              <a:rPr lang="en-US" sz="1400" b="0" dirty="0">
                <a:solidFill>
                  <a:schemeClr val="accent2"/>
                </a:solidFill>
                <a:latin typeface="Times New Roman" panose="02020603050405020304" pitchFamily="18" charset="0"/>
                <a:cs typeface="Times New Roman" panose="02020603050405020304" pitchFamily="18" charset="0"/>
              </a:rPr>
            </a:br>
            <a:r>
              <a:rPr lang="en-US" sz="1400" b="0" i="1" dirty="0">
                <a:solidFill>
                  <a:schemeClr val="accent2"/>
                </a:solidFill>
                <a:latin typeface="Times New Roman" panose="02020603050405020304" pitchFamily="18" charset="0"/>
                <a:cs typeface="Times New Roman" panose="02020603050405020304" pitchFamily="18" charset="0"/>
              </a:rPr>
              <a:t>a</a:t>
            </a:r>
            <a:r>
              <a:rPr lang="en-US" sz="1400" b="0" dirty="0">
                <a:solidFill>
                  <a:schemeClr val="accent2"/>
                </a:solidFill>
                <a:latin typeface="Times New Roman" panose="02020603050405020304" pitchFamily="18" charset="0"/>
                <a:cs typeface="Times New Roman" panose="02020603050405020304" pitchFamily="18" charset="0"/>
              </a:rPr>
              <a:t>’ </a:t>
            </a:r>
            <a:r>
              <a:rPr lang="en-US" sz="1400" b="0" dirty="0">
                <a:latin typeface="Times New Roman" panose="02020603050405020304" pitchFamily="18" charset="0"/>
                <a:cs typeface="Times New Roman" panose="02020603050405020304" pitchFamily="18" charset="0"/>
              </a:rPr>
              <a:t>&lt; </a:t>
            </a:r>
            <a:r>
              <a:rPr lang="en-US" sz="1400" b="0" i="1" dirty="0">
                <a:latin typeface="Times New Roman" panose="02020603050405020304" pitchFamily="18" charset="0"/>
                <a:cs typeface="Times New Roman" panose="02020603050405020304" pitchFamily="18" charset="0"/>
              </a:rPr>
              <a:t>a</a:t>
            </a:r>
          </a:p>
        </p:txBody>
      </p:sp>
      <p:sp>
        <p:nvSpPr>
          <p:cNvPr id="19" name="TextBox 18">
            <a:extLst>
              <a:ext uri="{FF2B5EF4-FFF2-40B4-BE49-F238E27FC236}">
                <a16:creationId xmlns:a16="http://schemas.microsoft.com/office/drawing/2014/main" id="{EC8C7BF5-1C7A-F0B6-8A35-44DA5EA8BDE0}"/>
              </a:ext>
            </a:extLst>
          </p:cNvPr>
          <p:cNvSpPr txBox="1"/>
          <p:nvPr/>
        </p:nvSpPr>
        <p:spPr>
          <a:xfrm>
            <a:off x="3976066" y="1971584"/>
            <a:ext cx="8162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y </a:t>
            </a:r>
            <a:r>
              <a:rPr lang="en-US" sz="1400" b="0" dirty="0">
                <a:latin typeface="Times New Roman" panose="02020603050405020304" pitchFamily="18" charset="0"/>
                <a:cs typeface="Times New Roman" panose="02020603050405020304" pitchFamily="18" charset="0"/>
              </a:rPr>
              <a:t>= </a:t>
            </a:r>
            <a:r>
              <a:rPr lang="en-US" sz="1400" b="0" i="1" dirty="0">
                <a:latin typeface="Times New Roman" panose="02020603050405020304" pitchFamily="18" charset="0"/>
                <a:cs typeface="Times New Roman" panose="02020603050405020304" pitchFamily="18" charset="0"/>
              </a:rPr>
              <a:t>ax</a:t>
            </a:r>
            <a:r>
              <a:rPr lang="en-US" sz="1400" b="0" dirty="0">
                <a:latin typeface="Times New Roman" panose="02020603050405020304" pitchFamily="18" charset="0"/>
                <a:cs typeface="Times New Roman" panose="02020603050405020304" pitchFamily="18" charset="0"/>
              </a:rPr>
              <a:t>+</a:t>
            </a:r>
            <a:r>
              <a:rPr lang="en-US" sz="1400" b="0" i="1" dirty="0">
                <a:latin typeface="Times New Roman" panose="02020603050405020304" pitchFamily="18" charset="0"/>
                <a:cs typeface="Times New Roman" panose="02020603050405020304" pitchFamily="18" charset="0"/>
              </a:rPr>
              <a:t>b</a:t>
            </a:r>
            <a:endParaRPr lang="en-US" sz="1400" b="0" dirty="0">
              <a:latin typeface="Times New Roman" panose="02020603050405020304" pitchFamily="18" charset="0"/>
              <a:cs typeface="Times New Roman" panose="02020603050405020304" pitchFamily="18" charset="0"/>
            </a:endParaRPr>
          </a:p>
        </p:txBody>
      </p:sp>
      <p:sp>
        <p:nvSpPr>
          <p:cNvPr id="2" name="Footer Placeholder 1">
            <a:extLst>
              <a:ext uri="{FF2B5EF4-FFF2-40B4-BE49-F238E27FC236}">
                <a16:creationId xmlns:a16="http://schemas.microsoft.com/office/drawing/2014/main" id="{880BF12B-7CEB-C226-4D96-C5466416BD95}"/>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
        <p:nvSpPr>
          <p:cNvPr id="11" name="TextBox 10">
            <a:extLst>
              <a:ext uri="{FF2B5EF4-FFF2-40B4-BE49-F238E27FC236}">
                <a16:creationId xmlns:a16="http://schemas.microsoft.com/office/drawing/2014/main" id="{10BE1B38-CC55-76D3-1EEA-41B3FE4AA1EB}"/>
              </a:ext>
            </a:extLst>
          </p:cNvPr>
          <p:cNvSpPr txBox="1"/>
          <p:nvPr/>
        </p:nvSpPr>
        <p:spPr>
          <a:xfrm>
            <a:off x="5414137" y="2374979"/>
            <a:ext cx="3886200" cy="1107996"/>
          </a:xfrm>
          <a:prstGeom prst="rect">
            <a:avLst/>
          </a:prstGeom>
          <a:noFill/>
        </p:spPr>
        <p:txBody>
          <a:bodyPr wrap="square">
            <a:spAutoFit/>
          </a:bodyPr>
          <a:lstStyle/>
          <a:p>
            <a:pPr marL="0" indent="0" algn="l">
              <a:buNone/>
            </a:pPr>
            <a:r>
              <a:rPr lang="en-US" altLang="en-US" b="0" u="sng" kern="0" dirty="0">
                <a:latin typeface="Times New Roman" panose="02020603050405020304" pitchFamily="18" charset="0"/>
                <a:ea typeface="ＭＳ Ｐゴシック" charset="-128"/>
                <a:cs typeface="Times New Roman" panose="02020603050405020304" pitchFamily="18" charset="0"/>
              </a:rPr>
              <a:t>Line equation:</a:t>
            </a:r>
            <a:endParaRPr lang="en-US" altLang="en-US" b="0" kern="0" dirty="0">
              <a:latin typeface="Times New Roman" panose="02020603050405020304" pitchFamily="18" charset="0"/>
              <a:cs typeface="Times New Roman" panose="02020603050405020304" pitchFamily="18" charset="0"/>
            </a:endParaRPr>
          </a:p>
          <a:p>
            <a:pPr marL="0" indent="0" algn="l">
              <a:spcBef>
                <a:spcPts val="1200"/>
              </a:spcBef>
              <a:buNone/>
            </a:pPr>
            <a:r>
              <a:rPr lang="en-US" altLang="en-US" sz="3600" b="0" i="1" kern="0" dirty="0">
                <a:latin typeface="Times New Roman" panose="02020603050405020304" pitchFamily="18" charset="0"/>
                <a:ea typeface="ＭＳ Ｐゴシック" charset="-128"/>
                <a:cs typeface="Times New Roman" panose="02020603050405020304" pitchFamily="18" charset="0"/>
              </a:rPr>
              <a:t>y</a:t>
            </a:r>
            <a:r>
              <a:rPr lang="en-US" altLang="en-US" sz="3600" b="0" kern="0" dirty="0">
                <a:latin typeface="Times New Roman" panose="02020603050405020304" pitchFamily="18" charset="0"/>
                <a:ea typeface="ＭＳ Ｐゴシック" charset="-128"/>
                <a:cs typeface="Times New Roman" panose="02020603050405020304" pitchFamily="18" charset="0"/>
              </a:rPr>
              <a:t> = </a:t>
            </a:r>
            <a:r>
              <a:rPr lang="en-US" altLang="en-US" sz="3600" b="0" i="1" kern="0" dirty="0">
                <a:solidFill>
                  <a:srgbClr val="114FFB"/>
                </a:solidFill>
                <a:latin typeface="Times New Roman" panose="02020603050405020304" pitchFamily="18" charset="0"/>
                <a:ea typeface="ＭＳ Ｐゴシック" charset="-128"/>
                <a:cs typeface="Times New Roman" panose="02020603050405020304" pitchFamily="18" charset="0"/>
              </a:rPr>
              <a:t>a</a:t>
            </a:r>
            <a:r>
              <a:rPr lang="en-US" altLang="en-US" sz="800" b="0" i="1" kern="0" dirty="0">
                <a:solidFill>
                  <a:srgbClr val="114FFB"/>
                </a:solidFill>
                <a:latin typeface="Times New Roman" panose="02020603050405020304" pitchFamily="18" charset="0"/>
                <a:ea typeface="ＭＳ Ｐゴシック" charset="-128"/>
                <a:cs typeface="Times New Roman" panose="02020603050405020304" pitchFamily="18" charset="0"/>
              </a:rPr>
              <a:t> </a:t>
            </a:r>
            <a:r>
              <a:rPr lang="en-US" altLang="en-US" sz="3600" b="0" i="1" kern="0" dirty="0">
                <a:latin typeface="Times New Roman" panose="02020603050405020304" pitchFamily="18" charset="0"/>
                <a:ea typeface="ＭＳ Ｐゴシック" charset="-128"/>
                <a:cs typeface="Times New Roman" panose="02020603050405020304" pitchFamily="18" charset="0"/>
              </a:rPr>
              <a:t>x </a:t>
            </a:r>
            <a:r>
              <a:rPr lang="en-US" altLang="en-US" sz="3600" b="0" kern="0" dirty="0">
                <a:latin typeface="Times New Roman" panose="02020603050405020304" pitchFamily="18" charset="0"/>
                <a:ea typeface="ＭＳ Ｐゴシック" charset="-128"/>
                <a:cs typeface="Times New Roman" panose="02020603050405020304" pitchFamily="18" charset="0"/>
              </a:rPr>
              <a:t>+ </a:t>
            </a:r>
            <a:r>
              <a:rPr lang="en-US" altLang="en-US" sz="3600" b="0" i="1" kern="0" dirty="0">
                <a:solidFill>
                  <a:srgbClr val="114FFB"/>
                </a:solidFill>
                <a:latin typeface="Times New Roman" panose="02020603050405020304" pitchFamily="18" charset="0"/>
                <a:ea typeface="ＭＳ Ｐゴシック" charset="-128"/>
                <a:cs typeface="Times New Roman" panose="02020603050405020304" pitchFamily="18" charset="0"/>
              </a:rPr>
              <a:t>b</a:t>
            </a:r>
          </a:p>
        </p:txBody>
      </p:sp>
    </p:spTree>
    <p:extLst>
      <p:ext uri="{BB962C8B-B14F-4D97-AF65-F5344CB8AC3E}">
        <p14:creationId xmlns:p14="http://schemas.microsoft.com/office/powerpoint/2010/main" val="3515260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0C89D6C-0783-0B98-0768-AFFFFCB51D7B}"/>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836F2506-60D3-A90A-1B07-59B353F337AA}"/>
              </a:ext>
            </a:extLst>
          </p:cNvPr>
          <p:cNvSpPr>
            <a:spLocks noGrp="1" noChangeArrowheads="1"/>
          </p:cNvSpPr>
          <p:nvPr>
            <p:ph type="title"/>
          </p:nvPr>
        </p:nvSpPr>
        <p:spPr/>
        <p:txBody>
          <a:bodyPr/>
          <a:lstStyle/>
          <a:p>
            <a:pPr>
              <a:defRPr/>
            </a:pPr>
            <a:r>
              <a:rPr lang="en-US" dirty="0">
                <a:cs typeface="+mj-cs"/>
              </a:rPr>
              <a:t>Many potential trending lines</a:t>
            </a:r>
          </a:p>
        </p:txBody>
      </p:sp>
      <p:pic>
        <p:nvPicPr>
          <p:cNvPr id="4" name="Google Shape;160;p28">
            <a:extLst>
              <a:ext uri="{FF2B5EF4-FFF2-40B4-BE49-F238E27FC236}">
                <a16:creationId xmlns:a16="http://schemas.microsoft.com/office/drawing/2014/main" id="{2939C374-DC51-9808-B288-C605425887EA}"/>
              </a:ext>
            </a:extLst>
          </p:cNvPr>
          <p:cNvPicPr preferRelativeResize="0"/>
          <p:nvPr/>
        </p:nvPicPr>
        <p:blipFill rotWithShape="1">
          <a:blip r:embed="rId3">
            <a:alphaModFix/>
          </a:blip>
          <a:srcRect t="9941"/>
          <a:stretch/>
        </p:blipFill>
        <p:spPr>
          <a:xfrm>
            <a:off x="537572" y="1981200"/>
            <a:ext cx="4171949" cy="2761303"/>
          </a:xfrm>
          <a:prstGeom prst="rect">
            <a:avLst/>
          </a:prstGeom>
          <a:noFill/>
          <a:ln>
            <a:noFill/>
          </a:ln>
        </p:spPr>
      </p:pic>
      <p:cxnSp>
        <p:nvCxnSpPr>
          <p:cNvPr id="7" name="Straight Connector 6">
            <a:extLst>
              <a:ext uri="{FF2B5EF4-FFF2-40B4-BE49-F238E27FC236}">
                <a16:creationId xmlns:a16="http://schemas.microsoft.com/office/drawing/2014/main" id="{3DE01074-F574-CBDA-0BCD-E589FC5F4A14}"/>
              </a:ext>
            </a:extLst>
          </p:cNvPr>
          <p:cNvCxnSpPr>
            <a:cxnSpLocks/>
          </p:cNvCxnSpPr>
          <p:nvPr/>
        </p:nvCxnSpPr>
        <p:spPr bwMode="auto">
          <a:xfrm flipV="1">
            <a:off x="1219200" y="2808242"/>
            <a:ext cx="3166237" cy="650318"/>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 name="Straight Connector 1">
            <a:extLst>
              <a:ext uri="{FF2B5EF4-FFF2-40B4-BE49-F238E27FC236}">
                <a16:creationId xmlns:a16="http://schemas.microsoft.com/office/drawing/2014/main" id="{DE341EDB-20DB-1741-3A4C-6EC4594F42F4}"/>
              </a:ext>
            </a:extLst>
          </p:cNvPr>
          <p:cNvCxnSpPr>
            <a:cxnSpLocks/>
          </p:cNvCxnSpPr>
          <p:nvPr/>
        </p:nvCxnSpPr>
        <p:spPr bwMode="auto">
          <a:xfrm flipV="1">
            <a:off x="1219199" y="2478275"/>
            <a:ext cx="2971801" cy="978267"/>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3366EE38-A8B7-98A1-880C-D3A9742EE9C4}"/>
              </a:ext>
            </a:extLst>
          </p:cNvPr>
          <p:cNvCxnSpPr>
            <a:cxnSpLocks/>
          </p:cNvCxnSpPr>
          <p:nvPr/>
        </p:nvCxnSpPr>
        <p:spPr bwMode="auto">
          <a:xfrm flipV="1">
            <a:off x="1316417" y="2401421"/>
            <a:ext cx="3022889" cy="686929"/>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1" name="Straight Connector 10">
            <a:extLst>
              <a:ext uri="{FF2B5EF4-FFF2-40B4-BE49-F238E27FC236}">
                <a16:creationId xmlns:a16="http://schemas.microsoft.com/office/drawing/2014/main" id="{415E140F-2753-0719-4B47-8873245CB432}"/>
              </a:ext>
            </a:extLst>
          </p:cNvPr>
          <p:cNvCxnSpPr>
            <a:cxnSpLocks/>
          </p:cNvCxnSpPr>
          <p:nvPr/>
        </p:nvCxnSpPr>
        <p:spPr bwMode="auto">
          <a:xfrm flipV="1">
            <a:off x="1468817" y="2553821"/>
            <a:ext cx="3022889" cy="686929"/>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5EDD6C37-55B7-F5A5-36CB-6A47D45A2AFB}"/>
              </a:ext>
            </a:extLst>
          </p:cNvPr>
          <p:cNvCxnSpPr>
            <a:cxnSpLocks/>
          </p:cNvCxnSpPr>
          <p:nvPr/>
        </p:nvCxnSpPr>
        <p:spPr bwMode="auto">
          <a:xfrm flipV="1">
            <a:off x="1270286" y="1971584"/>
            <a:ext cx="3069021" cy="1798067"/>
          </a:xfrm>
          <a:prstGeom prst="line">
            <a:avLst/>
          </a:prstGeom>
          <a:noFill/>
          <a:ln w="28575" cap="flat" cmpd="sng" algn="ctr">
            <a:solidFill>
              <a:srgbClr val="114FFB"/>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5" name="Rectangle 6">
            <a:extLst>
              <a:ext uri="{FF2B5EF4-FFF2-40B4-BE49-F238E27FC236}">
                <a16:creationId xmlns:a16="http://schemas.microsoft.com/office/drawing/2014/main" id="{C5B08F33-264B-4527-68E1-E6921E6DF0A5}"/>
              </a:ext>
            </a:extLst>
          </p:cNvPr>
          <p:cNvSpPr>
            <a:spLocks noChangeArrowheads="1"/>
          </p:cNvSpPr>
          <p:nvPr/>
        </p:nvSpPr>
        <p:spPr bwMode="auto">
          <a:xfrm>
            <a:off x="533399" y="4953000"/>
            <a:ext cx="7772401" cy="87085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lIns="92075" tIns="46038" rIns="92075" bIns="46038"/>
          <a:lstStyle/>
          <a:p>
            <a:r>
              <a:rPr lang="en-US" b="0" dirty="0">
                <a:latin typeface="Times New Roman" panose="02020603050405020304" pitchFamily="18" charset="0"/>
                <a:cs typeface="Times New Roman" panose="02020603050405020304" pitchFamily="18" charset="0"/>
              </a:rPr>
              <a:t>There are infinitely many possible lines;</a:t>
            </a:r>
          </a:p>
          <a:p>
            <a:pPr>
              <a:spcBef>
                <a:spcPts val="600"/>
              </a:spcBef>
            </a:pPr>
            <a:r>
              <a:rPr lang="en-US" b="0" dirty="0">
                <a:latin typeface="Times New Roman" panose="02020603050405020304" pitchFamily="18" charset="0"/>
                <a:cs typeface="Times New Roman" panose="02020603050405020304" pitchFamily="18" charset="0"/>
              </a:rPr>
              <a:t>How to determine the </a:t>
            </a:r>
            <a:r>
              <a:rPr lang="en-US" b="0" i="1" dirty="0">
                <a:latin typeface="Times New Roman" panose="02020603050405020304" pitchFamily="18" charset="0"/>
                <a:cs typeface="Times New Roman" panose="02020603050405020304" pitchFamily="18" charset="0"/>
              </a:rPr>
              <a:t>best-fitting </a:t>
            </a:r>
            <a:r>
              <a:rPr lang="en-US" b="0" dirty="0">
                <a:latin typeface="Times New Roman" panose="02020603050405020304" pitchFamily="18" charset="0"/>
                <a:cs typeface="Times New Roman" panose="02020603050405020304" pitchFamily="18" charset="0"/>
              </a:rPr>
              <a:t>trend line?</a:t>
            </a:r>
          </a:p>
        </p:txBody>
      </p:sp>
      <p:sp>
        <p:nvSpPr>
          <p:cNvPr id="5" name="Footer Placeholder 4">
            <a:extLst>
              <a:ext uri="{FF2B5EF4-FFF2-40B4-BE49-F238E27FC236}">
                <a16:creationId xmlns:a16="http://schemas.microsoft.com/office/drawing/2014/main" id="{295EFF97-8297-63F6-6F1B-64B84DFB5DAA}"/>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
        <p:nvSpPr>
          <p:cNvPr id="23" name="TextBox 22">
            <a:extLst>
              <a:ext uri="{FF2B5EF4-FFF2-40B4-BE49-F238E27FC236}">
                <a16:creationId xmlns:a16="http://schemas.microsoft.com/office/drawing/2014/main" id="{4053CD32-C1B5-8840-DD79-6ACA74E99898}"/>
              </a:ext>
            </a:extLst>
          </p:cNvPr>
          <p:cNvSpPr txBox="1"/>
          <p:nvPr/>
        </p:nvSpPr>
        <p:spPr>
          <a:xfrm>
            <a:off x="5414137" y="2374979"/>
            <a:ext cx="3886200" cy="1107996"/>
          </a:xfrm>
          <a:prstGeom prst="rect">
            <a:avLst/>
          </a:prstGeom>
          <a:noFill/>
        </p:spPr>
        <p:txBody>
          <a:bodyPr wrap="square">
            <a:spAutoFit/>
          </a:bodyPr>
          <a:lstStyle/>
          <a:p>
            <a:pPr marL="0" indent="0" algn="l">
              <a:buNone/>
            </a:pPr>
            <a:r>
              <a:rPr lang="en-US" altLang="en-US" b="0" u="sng" kern="0" dirty="0">
                <a:latin typeface="Times New Roman" panose="02020603050405020304" pitchFamily="18" charset="0"/>
                <a:ea typeface="ＭＳ Ｐゴシック" charset="-128"/>
                <a:cs typeface="Times New Roman" panose="02020603050405020304" pitchFamily="18" charset="0"/>
              </a:rPr>
              <a:t>Line equation:</a:t>
            </a:r>
            <a:endParaRPr lang="en-US" altLang="en-US" b="0" kern="0" dirty="0">
              <a:latin typeface="Times New Roman" panose="02020603050405020304" pitchFamily="18" charset="0"/>
              <a:cs typeface="Times New Roman" panose="02020603050405020304" pitchFamily="18" charset="0"/>
            </a:endParaRPr>
          </a:p>
          <a:p>
            <a:pPr marL="0" indent="0" algn="l">
              <a:spcBef>
                <a:spcPts val="1200"/>
              </a:spcBef>
              <a:buNone/>
            </a:pPr>
            <a:r>
              <a:rPr lang="en-US" altLang="en-US" sz="3600" b="0" i="1" kern="0" dirty="0">
                <a:latin typeface="Times New Roman" panose="02020603050405020304" pitchFamily="18" charset="0"/>
                <a:ea typeface="ＭＳ Ｐゴシック" charset="-128"/>
                <a:cs typeface="Times New Roman" panose="02020603050405020304" pitchFamily="18" charset="0"/>
              </a:rPr>
              <a:t>y</a:t>
            </a:r>
            <a:r>
              <a:rPr lang="en-US" altLang="en-US" sz="3600" b="0" kern="0" dirty="0">
                <a:latin typeface="Times New Roman" panose="02020603050405020304" pitchFamily="18" charset="0"/>
                <a:ea typeface="ＭＳ Ｐゴシック" charset="-128"/>
                <a:cs typeface="Times New Roman" panose="02020603050405020304" pitchFamily="18" charset="0"/>
              </a:rPr>
              <a:t> = </a:t>
            </a:r>
            <a:r>
              <a:rPr lang="en-US" altLang="en-US" sz="3600" b="0" i="1" kern="0" dirty="0">
                <a:solidFill>
                  <a:srgbClr val="114FFB"/>
                </a:solidFill>
                <a:latin typeface="Times New Roman" panose="02020603050405020304" pitchFamily="18" charset="0"/>
                <a:ea typeface="ＭＳ Ｐゴシック" charset="-128"/>
                <a:cs typeface="Times New Roman" panose="02020603050405020304" pitchFamily="18" charset="0"/>
              </a:rPr>
              <a:t>a</a:t>
            </a:r>
            <a:r>
              <a:rPr lang="en-US" altLang="en-US" sz="800" b="0" i="1" kern="0" dirty="0">
                <a:solidFill>
                  <a:srgbClr val="114FFB"/>
                </a:solidFill>
                <a:latin typeface="Times New Roman" panose="02020603050405020304" pitchFamily="18" charset="0"/>
                <a:ea typeface="ＭＳ Ｐゴシック" charset="-128"/>
                <a:cs typeface="Times New Roman" panose="02020603050405020304" pitchFamily="18" charset="0"/>
              </a:rPr>
              <a:t> </a:t>
            </a:r>
            <a:r>
              <a:rPr lang="en-US" altLang="en-US" sz="3600" b="0" i="1" kern="0" dirty="0">
                <a:latin typeface="Times New Roman" panose="02020603050405020304" pitchFamily="18" charset="0"/>
                <a:ea typeface="ＭＳ Ｐゴシック" charset="-128"/>
                <a:cs typeface="Times New Roman" panose="02020603050405020304" pitchFamily="18" charset="0"/>
              </a:rPr>
              <a:t>x </a:t>
            </a:r>
            <a:r>
              <a:rPr lang="en-US" altLang="en-US" sz="3600" b="0" kern="0" dirty="0">
                <a:latin typeface="Times New Roman" panose="02020603050405020304" pitchFamily="18" charset="0"/>
                <a:ea typeface="ＭＳ Ｐゴシック" charset="-128"/>
                <a:cs typeface="Times New Roman" panose="02020603050405020304" pitchFamily="18" charset="0"/>
              </a:rPr>
              <a:t>+ </a:t>
            </a:r>
            <a:r>
              <a:rPr lang="en-US" altLang="en-US" sz="3600" b="0" i="1" kern="0" dirty="0">
                <a:solidFill>
                  <a:srgbClr val="114FFB"/>
                </a:solidFill>
                <a:latin typeface="Times New Roman" panose="02020603050405020304" pitchFamily="18" charset="0"/>
                <a:ea typeface="ＭＳ Ｐゴシック" charset="-128"/>
                <a:cs typeface="Times New Roman" panose="02020603050405020304" pitchFamily="18" charset="0"/>
              </a:rPr>
              <a:t>b</a:t>
            </a:r>
          </a:p>
        </p:txBody>
      </p:sp>
    </p:spTree>
    <p:extLst>
      <p:ext uri="{BB962C8B-B14F-4D97-AF65-F5344CB8AC3E}">
        <p14:creationId xmlns:p14="http://schemas.microsoft.com/office/powerpoint/2010/main" val="135700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44877E8-EA9D-4FEE-D145-9C2955A81A7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FF005482-ABFE-564C-5910-960BBD0F3360}"/>
              </a:ext>
            </a:extLst>
          </p:cNvPr>
          <p:cNvSpPr>
            <a:spLocks noGrp="1" noChangeArrowheads="1"/>
          </p:cNvSpPr>
          <p:nvPr>
            <p:ph type="title"/>
          </p:nvPr>
        </p:nvSpPr>
        <p:spPr/>
        <p:txBody>
          <a:bodyPr/>
          <a:lstStyle/>
          <a:p>
            <a:pPr>
              <a:defRPr/>
            </a:pPr>
            <a:r>
              <a:rPr lang="en-US" dirty="0">
                <a:cs typeface="+mj-cs"/>
              </a:rPr>
              <a:t>Finding the best trending line</a:t>
            </a:r>
          </a:p>
        </p:txBody>
      </p:sp>
      <p:sp>
        <p:nvSpPr>
          <p:cNvPr id="12" name="Footer Placeholder 11">
            <a:extLst>
              <a:ext uri="{FF2B5EF4-FFF2-40B4-BE49-F238E27FC236}">
                <a16:creationId xmlns:a16="http://schemas.microsoft.com/office/drawing/2014/main" id="{9ABE40D7-BF7D-21E9-5A78-A8EB04D2D9C7}"/>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grpSp>
        <p:nvGrpSpPr>
          <p:cNvPr id="13" name="Group 12">
            <a:extLst>
              <a:ext uri="{FF2B5EF4-FFF2-40B4-BE49-F238E27FC236}">
                <a16:creationId xmlns:a16="http://schemas.microsoft.com/office/drawing/2014/main" id="{5C4E1D13-3E9A-7D63-D39E-B979443D159A}"/>
              </a:ext>
            </a:extLst>
          </p:cNvPr>
          <p:cNvGrpSpPr/>
          <p:nvPr/>
        </p:nvGrpSpPr>
        <p:grpSpPr>
          <a:xfrm>
            <a:off x="538772" y="1981200"/>
            <a:ext cx="4185628" cy="2680740"/>
            <a:chOff x="1453172" y="2500860"/>
            <a:chExt cx="6237656" cy="4128540"/>
          </a:xfrm>
        </p:grpSpPr>
        <p:pic>
          <p:nvPicPr>
            <p:cNvPr id="14" name="Google Shape;160;p28">
              <a:extLst>
                <a:ext uri="{FF2B5EF4-FFF2-40B4-BE49-F238E27FC236}">
                  <a16:creationId xmlns:a16="http://schemas.microsoft.com/office/drawing/2014/main" id="{B3ECADA5-12A6-00E7-F187-970070FFB022}"/>
                </a:ext>
              </a:extLst>
            </p:cNvPr>
            <p:cNvPicPr preferRelativeResize="0"/>
            <p:nvPr/>
          </p:nvPicPr>
          <p:blipFill rotWithShape="1">
            <a:blip r:embed="rId3">
              <a:alphaModFix/>
            </a:blip>
            <a:srcRect t="9941"/>
            <a:stretch/>
          </p:blipFill>
          <p:spPr>
            <a:xfrm>
              <a:off x="1453172" y="2500860"/>
              <a:ext cx="6237656" cy="4128540"/>
            </a:xfrm>
            <a:prstGeom prst="rect">
              <a:avLst/>
            </a:prstGeom>
            <a:noFill/>
            <a:ln>
              <a:noFill/>
            </a:ln>
          </p:spPr>
        </p:pic>
        <p:cxnSp>
          <p:nvCxnSpPr>
            <p:cNvPr id="15" name="Straight Arrow Connector 14">
              <a:extLst>
                <a:ext uri="{FF2B5EF4-FFF2-40B4-BE49-F238E27FC236}">
                  <a16:creationId xmlns:a16="http://schemas.microsoft.com/office/drawing/2014/main" id="{8800A72C-A964-19DD-9E2D-DD8A5415D955}"/>
                </a:ext>
              </a:extLst>
            </p:cNvPr>
            <p:cNvCxnSpPr>
              <a:cxnSpLocks/>
            </p:cNvCxnSpPr>
            <p:nvPr/>
          </p:nvCxnSpPr>
          <p:spPr bwMode="auto">
            <a:xfrm>
              <a:off x="4132301" y="3767226"/>
              <a:ext cx="0" cy="152400"/>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85FDAF59-1EC3-0820-3179-667F1FA6C4EB}"/>
                </a:ext>
              </a:extLst>
            </p:cNvPr>
            <p:cNvCxnSpPr>
              <a:cxnSpLocks/>
            </p:cNvCxnSpPr>
            <p:nvPr/>
          </p:nvCxnSpPr>
          <p:spPr bwMode="auto">
            <a:xfrm>
              <a:off x="3302851" y="4064774"/>
              <a:ext cx="0" cy="184404"/>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1446A910-5484-C5E7-44FE-0D646F871ED3}"/>
                </a:ext>
              </a:extLst>
            </p:cNvPr>
            <p:cNvCxnSpPr>
              <a:cxnSpLocks/>
            </p:cNvCxnSpPr>
            <p:nvPr/>
          </p:nvCxnSpPr>
          <p:spPr bwMode="auto">
            <a:xfrm flipV="1">
              <a:off x="4132301" y="3937126"/>
              <a:ext cx="0" cy="177152"/>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3DEE548F-6F59-AE64-365F-2A588E678881}"/>
                </a:ext>
              </a:extLst>
            </p:cNvPr>
            <p:cNvCxnSpPr>
              <a:cxnSpLocks/>
            </p:cNvCxnSpPr>
            <p:nvPr/>
          </p:nvCxnSpPr>
          <p:spPr bwMode="auto">
            <a:xfrm flipV="1">
              <a:off x="3714476" y="4114278"/>
              <a:ext cx="0" cy="24460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4367113A-1489-3A06-0A99-A8526FE240C1}"/>
                </a:ext>
              </a:extLst>
            </p:cNvPr>
            <p:cNvCxnSpPr>
              <a:cxnSpLocks/>
            </p:cNvCxnSpPr>
            <p:nvPr/>
          </p:nvCxnSpPr>
          <p:spPr bwMode="auto">
            <a:xfrm>
              <a:off x="4974876" y="3431799"/>
              <a:ext cx="0" cy="152400"/>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67D6B921-47D3-372F-B4A1-9333A6D18259}"/>
                </a:ext>
              </a:extLst>
            </p:cNvPr>
            <p:cNvCxnSpPr>
              <a:cxnSpLocks/>
            </p:cNvCxnSpPr>
            <p:nvPr/>
          </p:nvCxnSpPr>
          <p:spPr bwMode="auto">
            <a:xfrm>
              <a:off x="4974876" y="3243669"/>
              <a:ext cx="8385" cy="348916"/>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B909708A-9859-E2D2-B608-9C969539B7D1}"/>
                </a:ext>
              </a:extLst>
            </p:cNvPr>
            <p:cNvCxnSpPr>
              <a:cxnSpLocks/>
            </p:cNvCxnSpPr>
            <p:nvPr/>
          </p:nvCxnSpPr>
          <p:spPr bwMode="auto">
            <a:xfrm flipH="1" flipV="1">
              <a:off x="4545749" y="3750090"/>
              <a:ext cx="2188" cy="119181"/>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ECF31C04-1483-B41B-FFB3-B35F2A909786}"/>
                </a:ext>
              </a:extLst>
            </p:cNvPr>
            <p:cNvCxnSpPr>
              <a:cxnSpLocks/>
            </p:cNvCxnSpPr>
            <p:nvPr/>
          </p:nvCxnSpPr>
          <p:spPr bwMode="auto">
            <a:xfrm flipV="1">
              <a:off x="5812347" y="3175126"/>
              <a:ext cx="0" cy="112254"/>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11" name="Oval Callout 10">
            <a:extLst>
              <a:ext uri="{FF2B5EF4-FFF2-40B4-BE49-F238E27FC236}">
                <a16:creationId xmlns:a16="http://schemas.microsoft.com/office/drawing/2014/main" id="{ED132CA5-051D-98F1-0D1C-CD16B34A7D70}"/>
              </a:ext>
            </a:extLst>
          </p:cNvPr>
          <p:cNvSpPr/>
          <p:nvPr/>
        </p:nvSpPr>
        <p:spPr bwMode="auto">
          <a:xfrm>
            <a:off x="3028949" y="2684633"/>
            <a:ext cx="2528467" cy="1128883"/>
          </a:xfrm>
          <a:prstGeom prst="wedgeEllipseCallout">
            <a:avLst>
              <a:gd name="adj1" fmla="val -52112"/>
              <a:gd name="adj2" fmla="val -48564"/>
            </a:avLst>
          </a:prstGeom>
          <a:solidFill>
            <a:schemeClr val="bg1"/>
          </a:solidFill>
          <a:ln w="9525" cap="flat" cmpd="sng" algn="ctr">
            <a:solidFill>
              <a:schemeClr val="bg1">
                <a:lumMod val="50000"/>
              </a:schemeClr>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Arrows: the errors of  predicting the price of each property </a:t>
            </a:r>
            <a:r>
              <a:rPr lang="en-US" sz="1400" b="0" dirty="0">
                <a:latin typeface="Times New Roman" panose="02020603050405020304" pitchFamily="18" charset="0"/>
                <a:cs typeface="Times New Roman" panose="02020603050405020304" pitchFamily="18" charset="0"/>
              </a:rPr>
              <a:t>using</a:t>
            </a:r>
            <a:br>
              <a:rPr lang="en-US" sz="1400" b="0" dirty="0">
                <a:latin typeface="Times New Roman" panose="02020603050405020304" pitchFamily="18" charset="0"/>
                <a:cs typeface="Times New Roman" panose="02020603050405020304" pitchFamily="18" charset="0"/>
              </a:rPr>
            </a:br>
            <a:r>
              <a:rPr lang="en-US" sz="1400" b="0" i="1" dirty="0">
                <a:latin typeface="Times New Roman" panose="02020603050405020304" pitchFamily="18" charset="0"/>
                <a:cs typeface="Times New Roman" panose="02020603050405020304" pitchFamily="18" charset="0"/>
              </a:rPr>
              <a:t>this trending line</a:t>
            </a:r>
            <a:endParaRPr kumimoji="0" 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2" name="Rectangle 89">
            <a:extLst>
              <a:ext uri="{FF2B5EF4-FFF2-40B4-BE49-F238E27FC236}">
                <a16:creationId xmlns:a16="http://schemas.microsoft.com/office/drawing/2014/main" id="{5BDB5D21-725F-1874-E78C-A0C5E9946E49}"/>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231775" indent="-231775"/>
            <a:r>
              <a:rPr lang="en-US" altLang="en-US" b="0" kern="0" dirty="0">
                <a:latin typeface="Times New Roman" panose="02020603050405020304" pitchFamily="18" charset="0"/>
                <a:ea typeface="ＭＳ Ｐゴシック" charset="-128"/>
                <a:cs typeface="Times New Roman" panose="02020603050405020304" pitchFamily="18" charset="0"/>
              </a:rPr>
              <a:t>Define an </a:t>
            </a:r>
            <a:r>
              <a:rPr lang="en-US" altLang="en-US" b="0" i="1" kern="0" dirty="0">
                <a:latin typeface="Times New Roman" panose="02020603050405020304" pitchFamily="18" charset="0"/>
                <a:ea typeface="ＭＳ Ｐゴシック" charset="-128"/>
                <a:cs typeface="Times New Roman" panose="02020603050405020304" pitchFamily="18" charset="0"/>
              </a:rPr>
              <a:t>error measure</a:t>
            </a:r>
            <a:r>
              <a:rPr lang="en-US" altLang="en-US" b="0" kern="0" dirty="0">
                <a:latin typeface="Times New Roman" panose="02020603050405020304" pitchFamily="18" charset="0"/>
                <a:ea typeface="ＭＳ Ｐゴシック" charset="-128"/>
                <a:cs typeface="Times New Roman" panose="02020603050405020304" pitchFamily="18" charset="0"/>
              </a:rPr>
              <a:t>, and select the line that has the </a:t>
            </a:r>
            <a:r>
              <a:rPr lang="en-US" altLang="en-US" i="1" kern="0" dirty="0">
                <a:latin typeface="Times New Roman" panose="02020603050405020304" pitchFamily="18" charset="0"/>
                <a:ea typeface="ＭＳ Ｐゴシック" charset="-128"/>
                <a:cs typeface="Times New Roman" panose="02020603050405020304" pitchFamily="18" charset="0"/>
              </a:rPr>
              <a:t>smallest error</a:t>
            </a:r>
            <a:endParaRPr lang="en-US" altLang="en-US" b="0" i="1" kern="0" dirty="0">
              <a:latin typeface="Times New Roman" panose="02020603050405020304" pitchFamily="18" charset="0"/>
              <a:ea typeface="ＭＳ Ｐゴシック" charset="-128"/>
              <a:cs typeface="Times New Roman" panose="02020603050405020304" pitchFamily="18" charset="0"/>
            </a:endParaRPr>
          </a:p>
          <a:p>
            <a:pPr marL="231775" indent="-231775"/>
            <a:r>
              <a:rPr lang="en-US" altLang="en-US" b="0" kern="0" dirty="0">
                <a:latin typeface="Times New Roman" panose="02020603050405020304" pitchFamily="18" charset="0"/>
                <a:ea typeface="ＭＳ Ｐゴシック" charset="-128"/>
                <a:cs typeface="Times New Roman" panose="02020603050405020304" pitchFamily="18" charset="0"/>
              </a:rPr>
              <a:t>The error is a function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spTree>
    <p:extLst>
      <p:ext uri="{BB962C8B-B14F-4D97-AF65-F5344CB8AC3E}">
        <p14:creationId xmlns:p14="http://schemas.microsoft.com/office/powerpoint/2010/main" val="3950418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1796DCF-08EE-2340-3357-81E9E40986E7}"/>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81DD0095-5F7B-DF02-6A5E-053714FD5B72}"/>
              </a:ext>
            </a:extLst>
          </p:cNvPr>
          <p:cNvSpPr>
            <a:spLocks noGrp="1" noChangeArrowheads="1"/>
          </p:cNvSpPr>
          <p:nvPr>
            <p:ph type="title"/>
          </p:nvPr>
        </p:nvSpPr>
        <p:spPr/>
        <p:txBody>
          <a:bodyPr/>
          <a:lstStyle/>
          <a:p>
            <a:pPr>
              <a:defRPr/>
            </a:pPr>
            <a:r>
              <a:rPr lang="en-US" dirty="0">
                <a:cs typeface="+mj-cs"/>
              </a:rPr>
              <a:t>Detecting an elephant</a:t>
            </a:r>
          </a:p>
        </p:txBody>
      </p:sp>
      <p:pic>
        <p:nvPicPr>
          <p:cNvPr id="1028" name="Picture 4">
            <a:extLst>
              <a:ext uri="{FF2B5EF4-FFF2-40B4-BE49-F238E27FC236}">
                <a16:creationId xmlns:a16="http://schemas.microsoft.com/office/drawing/2014/main" id="{1C3F5BD5-49FE-887A-0BFE-E36CE88ADE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676400"/>
            <a:ext cx="4406900" cy="392547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89">
            <a:extLst>
              <a:ext uri="{FF2B5EF4-FFF2-40B4-BE49-F238E27FC236}">
                <a16:creationId xmlns:a16="http://schemas.microsoft.com/office/drawing/2014/main" id="{9832C5B4-2481-51DA-3466-ABDCAA18EB79}"/>
              </a:ext>
            </a:extLst>
          </p:cNvPr>
          <p:cNvSpPr txBox="1">
            <a:spLocks noChangeArrowheads="1"/>
          </p:cNvSpPr>
          <p:nvPr/>
        </p:nvSpPr>
        <p:spPr bwMode="auto">
          <a:xfrm>
            <a:off x="152400" y="847871"/>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sz="2000" b="0" dirty="0"/>
              <a:t>Task: Write a program that identifies whether an elephant appears in an image.</a:t>
            </a:r>
            <a:endParaRPr lang="en-US" altLang="en-US" sz="2000" b="0" kern="0" dirty="0">
              <a:latin typeface="Times New Roman" panose="02020603050405020304" pitchFamily="18" charset="0"/>
              <a:ea typeface="ＭＳ Ｐゴシック" charset="-128"/>
              <a:cs typeface="Times New Roman" panose="02020603050405020304" pitchFamily="18" charset="0"/>
            </a:endParaRPr>
          </a:p>
        </p:txBody>
      </p:sp>
    </p:spTree>
    <p:extLst>
      <p:ext uri="{BB962C8B-B14F-4D97-AF65-F5344CB8AC3E}">
        <p14:creationId xmlns:p14="http://schemas.microsoft.com/office/powerpoint/2010/main" val="20894240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4A1C6D3F-D218-F0F5-0519-EE212311BAC4}"/>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15A91B81-D210-A650-B104-08A543151AD5}"/>
              </a:ext>
            </a:extLst>
          </p:cNvPr>
          <p:cNvSpPr>
            <a:spLocks noGrp="1" noChangeArrowheads="1"/>
          </p:cNvSpPr>
          <p:nvPr>
            <p:ph type="title"/>
          </p:nvPr>
        </p:nvSpPr>
        <p:spPr/>
        <p:txBody>
          <a:bodyPr/>
          <a:lstStyle/>
          <a:p>
            <a:pPr>
              <a:defRPr/>
            </a:pPr>
            <a:r>
              <a:rPr lang="en-US" dirty="0">
                <a:cs typeface="+mj-cs"/>
              </a:rPr>
              <a:t>Finding the best trending line</a:t>
            </a:r>
          </a:p>
        </p:txBody>
      </p:sp>
      <p:sp>
        <p:nvSpPr>
          <p:cNvPr id="12" name="Footer Placeholder 11">
            <a:extLst>
              <a:ext uri="{FF2B5EF4-FFF2-40B4-BE49-F238E27FC236}">
                <a16:creationId xmlns:a16="http://schemas.microsoft.com/office/drawing/2014/main" id="{AA15DEF8-69ED-34EE-89B0-6D0000DDEC8C}"/>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grpSp>
        <p:nvGrpSpPr>
          <p:cNvPr id="13" name="Group 12">
            <a:extLst>
              <a:ext uri="{FF2B5EF4-FFF2-40B4-BE49-F238E27FC236}">
                <a16:creationId xmlns:a16="http://schemas.microsoft.com/office/drawing/2014/main" id="{576ED1FD-5653-5C60-84B1-2A505E91B6B3}"/>
              </a:ext>
            </a:extLst>
          </p:cNvPr>
          <p:cNvGrpSpPr/>
          <p:nvPr/>
        </p:nvGrpSpPr>
        <p:grpSpPr>
          <a:xfrm>
            <a:off x="538772" y="1981200"/>
            <a:ext cx="4185628" cy="2680740"/>
            <a:chOff x="1453172" y="2500860"/>
            <a:chExt cx="6237656" cy="4128540"/>
          </a:xfrm>
        </p:grpSpPr>
        <p:pic>
          <p:nvPicPr>
            <p:cNvPr id="14" name="Google Shape;160;p28">
              <a:extLst>
                <a:ext uri="{FF2B5EF4-FFF2-40B4-BE49-F238E27FC236}">
                  <a16:creationId xmlns:a16="http://schemas.microsoft.com/office/drawing/2014/main" id="{DA7B3FF3-AC32-B07D-7CA5-D64DBE661337}"/>
                </a:ext>
              </a:extLst>
            </p:cNvPr>
            <p:cNvPicPr preferRelativeResize="0"/>
            <p:nvPr/>
          </p:nvPicPr>
          <p:blipFill rotWithShape="1">
            <a:blip r:embed="rId3">
              <a:alphaModFix/>
            </a:blip>
            <a:srcRect t="9941"/>
            <a:stretch/>
          </p:blipFill>
          <p:spPr>
            <a:xfrm>
              <a:off x="1453172" y="2500860"/>
              <a:ext cx="6237656" cy="4128540"/>
            </a:xfrm>
            <a:prstGeom prst="rect">
              <a:avLst/>
            </a:prstGeom>
            <a:noFill/>
            <a:ln>
              <a:noFill/>
            </a:ln>
          </p:spPr>
        </p:pic>
        <p:cxnSp>
          <p:nvCxnSpPr>
            <p:cNvPr id="15" name="Straight Arrow Connector 14">
              <a:extLst>
                <a:ext uri="{FF2B5EF4-FFF2-40B4-BE49-F238E27FC236}">
                  <a16:creationId xmlns:a16="http://schemas.microsoft.com/office/drawing/2014/main" id="{C4EC09DC-CC8B-C35F-A392-A81F14C35205}"/>
                </a:ext>
              </a:extLst>
            </p:cNvPr>
            <p:cNvCxnSpPr>
              <a:cxnSpLocks/>
            </p:cNvCxnSpPr>
            <p:nvPr/>
          </p:nvCxnSpPr>
          <p:spPr bwMode="auto">
            <a:xfrm>
              <a:off x="4132301" y="3767226"/>
              <a:ext cx="0" cy="152400"/>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6" name="Straight Arrow Connector 15">
              <a:extLst>
                <a:ext uri="{FF2B5EF4-FFF2-40B4-BE49-F238E27FC236}">
                  <a16:creationId xmlns:a16="http://schemas.microsoft.com/office/drawing/2014/main" id="{B65AFA5A-EDC7-319F-B5A9-618E1606F2FD}"/>
                </a:ext>
              </a:extLst>
            </p:cNvPr>
            <p:cNvCxnSpPr>
              <a:cxnSpLocks/>
            </p:cNvCxnSpPr>
            <p:nvPr/>
          </p:nvCxnSpPr>
          <p:spPr bwMode="auto">
            <a:xfrm>
              <a:off x="3302851" y="4064774"/>
              <a:ext cx="0" cy="184404"/>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AD75E181-548D-7972-973D-7320396CE10D}"/>
                </a:ext>
              </a:extLst>
            </p:cNvPr>
            <p:cNvCxnSpPr>
              <a:cxnSpLocks/>
            </p:cNvCxnSpPr>
            <p:nvPr/>
          </p:nvCxnSpPr>
          <p:spPr bwMode="auto">
            <a:xfrm flipV="1">
              <a:off x="4132301" y="3937126"/>
              <a:ext cx="0" cy="177152"/>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8" name="Straight Arrow Connector 17">
              <a:extLst>
                <a:ext uri="{FF2B5EF4-FFF2-40B4-BE49-F238E27FC236}">
                  <a16:creationId xmlns:a16="http://schemas.microsoft.com/office/drawing/2014/main" id="{90B04EC8-610D-9ED3-3015-F10B09451091}"/>
                </a:ext>
              </a:extLst>
            </p:cNvPr>
            <p:cNvCxnSpPr>
              <a:cxnSpLocks/>
            </p:cNvCxnSpPr>
            <p:nvPr/>
          </p:nvCxnSpPr>
          <p:spPr bwMode="auto">
            <a:xfrm flipV="1">
              <a:off x="3714476" y="4114278"/>
              <a:ext cx="0" cy="244603"/>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19" name="Straight Arrow Connector 18">
              <a:extLst>
                <a:ext uri="{FF2B5EF4-FFF2-40B4-BE49-F238E27FC236}">
                  <a16:creationId xmlns:a16="http://schemas.microsoft.com/office/drawing/2014/main" id="{673B17D0-69C9-CCDB-8E7D-AF92B7576274}"/>
                </a:ext>
              </a:extLst>
            </p:cNvPr>
            <p:cNvCxnSpPr>
              <a:cxnSpLocks/>
            </p:cNvCxnSpPr>
            <p:nvPr/>
          </p:nvCxnSpPr>
          <p:spPr bwMode="auto">
            <a:xfrm>
              <a:off x="4974876" y="3431799"/>
              <a:ext cx="0" cy="152400"/>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0" name="Straight Arrow Connector 19">
              <a:extLst>
                <a:ext uri="{FF2B5EF4-FFF2-40B4-BE49-F238E27FC236}">
                  <a16:creationId xmlns:a16="http://schemas.microsoft.com/office/drawing/2014/main" id="{2F280F1C-AB1D-9B9D-7B00-F699AF1D9079}"/>
                </a:ext>
              </a:extLst>
            </p:cNvPr>
            <p:cNvCxnSpPr>
              <a:cxnSpLocks/>
            </p:cNvCxnSpPr>
            <p:nvPr/>
          </p:nvCxnSpPr>
          <p:spPr bwMode="auto">
            <a:xfrm>
              <a:off x="4974876" y="3243669"/>
              <a:ext cx="8385" cy="348916"/>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1" name="Straight Arrow Connector 20">
              <a:extLst>
                <a:ext uri="{FF2B5EF4-FFF2-40B4-BE49-F238E27FC236}">
                  <a16:creationId xmlns:a16="http://schemas.microsoft.com/office/drawing/2014/main" id="{D321E4EF-747C-E4F5-96B6-60AB078B418F}"/>
                </a:ext>
              </a:extLst>
            </p:cNvPr>
            <p:cNvCxnSpPr>
              <a:cxnSpLocks/>
            </p:cNvCxnSpPr>
            <p:nvPr/>
          </p:nvCxnSpPr>
          <p:spPr bwMode="auto">
            <a:xfrm flipH="1" flipV="1">
              <a:off x="4545749" y="3750090"/>
              <a:ext cx="2188" cy="119181"/>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2" name="Straight Arrow Connector 21">
              <a:extLst>
                <a:ext uri="{FF2B5EF4-FFF2-40B4-BE49-F238E27FC236}">
                  <a16:creationId xmlns:a16="http://schemas.microsoft.com/office/drawing/2014/main" id="{9A4C2984-05AA-A5B0-3941-E18EF2111BAA}"/>
                </a:ext>
              </a:extLst>
            </p:cNvPr>
            <p:cNvCxnSpPr>
              <a:cxnSpLocks/>
            </p:cNvCxnSpPr>
            <p:nvPr/>
          </p:nvCxnSpPr>
          <p:spPr bwMode="auto">
            <a:xfrm flipV="1">
              <a:off x="5812347" y="3175126"/>
              <a:ext cx="0" cy="112254"/>
            </a:xfrm>
            <a:prstGeom prst="straightConnector1">
              <a:avLst/>
            </a:prstGeom>
            <a:noFill/>
            <a:ln w="9525" cap="flat" cmpd="sng" algn="ctr">
              <a:solidFill>
                <a:srgbClr val="FF0000"/>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grpSp>
      <p:sp>
        <p:nvSpPr>
          <p:cNvPr id="2" name="Rounded Rectangle 1">
            <a:extLst>
              <a:ext uri="{FF2B5EF4-FFF2-40B4-BE49-F238E27FC236}">
                <a16:creationId xmlns:a16="http://schemas.microsoft.com/office/drawing/2014/main" id="{ECF33FBF-0D58-EDF6-8BCE-C5737CEF376C}"/>
              </a:ext>
            </a:extLst>
          </p:cNvPr>
          <p:cNvSpPr/>
          <p:nvPr/>
        </p:nvSpPr>
        <p:spPr bwMode="auto">
          <a:xfrm>
            <a:off x="4724400" y="1938507"/>
            <a:ext cx="4434401" cy="2339455"/>
          </a:xfrm>
          <a:prstGeom prst="roundRect">
            <a:avLst/>
          </a:prstGeom>
          <a:solidFill>
            <a:schemeClr val="bg1"/>
          </a:solidFill>
          <a:ln w="9525" cap="flat" cmpd="sng" algn="ctr">
            <a:no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5"/>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R="0" defTabSz="914400" rtl="0" eaLnBrk="0" fontAlgn="base" latinLnBrk="0" hangingPunct="0">
              <a:lnSpc>
                <a:spcPct val="100000"/>
              </a:lnSpc>
              <a:spcBef>
                <a:spcPts val="1200"/>
              </a:spcBef>
              <a:spcAft>
                <a:spcPct val="0"/>
              </a:spcAft>
              <a:buClrTx/>
              <a:buSzTx/>
              <a:tabLst/>
            </a:pPr>
            <a:r>
              <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For each property </a:t>
            </a:r>
            <a:r>
              <a:rPr kumimoji="0" 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a:t>
            </a:r>
            <a:r>
              <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r>
              <a:rPr kumimoji="0" 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x</a:t>
            </a:r>
            <a:r>
              <a:rPr kumimoji="0" lang="en-US" sz="11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a:t>
            </a:r>
            <a:r>
              <a:rPr lang="en-US" sz="1800" b="0" dirty="0">
                <a:latin typeface="Times New Roman" panose="02020603050405020304" pitchFamily="18" charset="0"/>
                <a:cs typeface="Times New Roman" panose="02020603050405020304" pitchFamily="18" charset="0"/>
              </a:rPr>
              <a:t> </a:t>
            </a:r>
            <a:r>
              <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is the number of rooms, and </a:t>
            </a:r>
            <a:r>
              <a:rPr kumimoji="0" lang="en-US" sz="18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a:t>
            </a:r>
            <a:r>
              <a:rPr kumimoji="0" lang="en-US" sz="11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a:t>
            </a:r>
            <a:r>
              <a:rPr kumimoji="0" 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is the price;</a:t>
            </a:r>
          </a:p>
          <a:p>
            <a:pPr marR="0" defTabSz="914400" rtl="0" eaLnBrk="0" fontAlgn="base" latinLnBrk="0" hangingPunct="0">
              <a:lnSpc>
                <a:spcPct val="100000"/>
              </a:lnSpc>
              <a:spcBef>
                <a:spcPts val="1200"/>
              </a:spcBef>
              <a:spcAft>
                <a:spcPct val="0"/>
              </a:spcAft>
              <a:buClrTx/>
              <a:buSzTx/>
              <a:tabLst/>
            </a:pPr>
            <a:r>
              <a:rPr lang="en-US" sz="1800" b="0" dirty="0">
                <a:latin typeface="Times New Roman" panose="02020603050405020304" pitchFamily="18" charset="0"/>
                <a:cs typeface="Times New Roman" panose="02020603050405020304" pitchFamily="18" charset="0"/>
              </a:rPr>
              <a:t>Therefore, the error of the line </a:t>
            </a:r>
            <a:br>
              <a:rPr lang="en-US" sz="1800" b="0" dirty="0">
                <a:latin typeface="Times New Roman" panose="02020603050405020304" pitchFamily="18" charset="0"/>
                <a:cs typeface="Times New Roman" panose="02020603050405020304" pitchFamily="18" charset="0"/>
              </a:rPr>
            </a:br>
            <a:r>
              <a:rPr lang="en-US" sz="1800" b="0" i="1" dirty="0">
                <a:latin typeface="Times New Roman" panose="02020603050405020304" pitchFamily="18" charset="0"/>
                <a:cs typeface="Times New Roman" panose="02020603050405020304" pitchFamily="18" charset="0"/>
              </a:rPr>
              <a:t>y</a:t>
            </a:r>
            <a:r>
              <a:rPr lang="en-US" sz="1800" b="0" dirty="0">
                <a:latin typeface="Times New Roman" panose="02020603050405020304" pitchFamily="18" charset="0"/>
                <a:cs typeface="Times New Roman" panose="02020603050405020304" pitchFamily="18" charset="0"/>
              </a:rPr>
              <a:t> = </a:t>
            </a:r>
            <a:r>
              <a:rPr lang="en-US" sz="1800" b="0" i="1" dirty="0">
                <a:latin typeface="Times New Roman" panose="02020603050405020304" pitchFamily="18" charset="0"/>
                <a:cs typeface="Times New Roman" panose="02020603050405020304" pitchFamily="18" charset="0"/>
              </a:rPr>
              <a:t>a</a:t>
            </a:r>
            <a:r>
              <a:rPr lang="en-US" sz="800" b="0" i="1" dirty="0">
                <a:latin typeface="Times New Roman" panose="02020603050405020304" pitchFamily="18" charset="0"/>
                <a:cs typeface="Times New Roman" panose="02020603050405020304" pitchFamily="18" charset="0"/>
              </a:rPr>
              <a:t> </a:t>
            </a:r>
            <a:r>
              <a:rPr lang="en-US" sz="1800" b="0" i="1" dirty="0">
                <a:latin typeface="Times New Roman" panose="02020603050405020304" pitchFamily="18" charset="0"/>
                <a:cs typeface="Times New Roman" panose="02020603050405020304" pitchFamily="18" charset="0"/>
              </a:rPr>
              <a:t>x</a:t>
            </a:r>
            <a:r>
              <a:rPr lang="en-US" sz="1800" b="0" dirty="0">
                <a:latin typeface="Times New Roman" panose="02020603050405020304" pitchFamily="18" charset="0"/>
                <a:cs typeface="Times New Roman" panose="02020603050405020304" pitchFamily="18" charset="0"/>
              </a:rPr>
              <a:t>+</a:t>
            </a:r>
            <a:r>
              <a:rPr lang="en-US" sz="1800" b="0" i="1" dirty="0">
                <a:latin typeface="Times New Roman" panose="02020603050405020304" pitchFamily="18" charset="0"/>
                <a:cs typeface="Times New Roman" panose="02020603050405020304" pitchFamily="18" charset="0"/>
              </a:rPr>
              <a:t>b </a:t>
            </a:r>
            <a:r>
              <a:rPr lang="en-US" sz="1800" b="0" dirty="0">
                <a:latin typeface="Times New Roman" panose="02020603050405020304" pitchFamily="18" charset="0"/>
                <a:cs typeface="Times New Roman" panose="02020603050405020304" pitchFamily="18" charset="0"/>
              </a:rPr>
              <a:t>for property </a:t>
            </a:r>
            <a:r>
              <a:rPr lang="en-US" sz="1800" b="0" i="1" dirty="0">
                <a:latin typeface="Times New Roman" panose="02020603050405020304" pitchFamily="18" charset="0"/>
                <a:cs typeface="Times New Roman" panose="02020603050405020304" pitchFamily="18" charset="0"/>
              </a:rPr>
              <a:t>i</a:t>
            </a:r>
            <a:r>
              <a:rPr lang="en-US" sz="1800" b="0" dirty="0">
                <a:latin typeface="Times New Roman" panose="02020603050405020304" pitchFamily="18" charset="0"/>
                <a:cs typeface="Times New Roman" panose="02020603050405020304" pitchFamily="18" charset="0"/>
              </a:rPr>
              <a:t> is:  |</a:t>
            </a:r>
            <a:r>
              <a:rPr lang="en-US" sz="800" b="0" dirty="0">
                <a:latin typeface="Times New Roman" panose="02020603050405020304" pitchFamily="18" charset="0"/>
                <a:cs typeface="Times New Roman" panose="02020603050405020304" pitchFamily="18" charset="0"/>
              </a:rPr>
              <a:t> </a:t>
            </a:r>
            <a:r>
              <a:rPr lang="en-US" sz="1800" b="0" i="1" dirty="0">
                <a:latin typeface="Times New Roman" panose="02020603050405020304" pitchFamily="18" charset="0"/>
                <a:cs typeface="Times New Roman" panose="02020603050405020304" pitchFamily="18" charset="0"/>
              </a:rPr>
              <a:t>y</a:t>
            </a:r>
            <a:r>
              <a:rPr lang="en-US" sz="1100" b="0" i="1" dirty="0">
                <a:latin typeface="Times New Roman" panose="02020603050405020304" pitchFamily="18" charset="0"/>
                <a:cs typeface="Times New Roman" panose="02020603050405020304" pitchFamily="18" charset="0"/>
              </a:rPr>
              <a:t>i</a:t>
            </a:r>
            <a:r>
              <a:rPr lang="en-US" sz="1800" b="0" dirty="0">
                <a:latin typeface="Times New Roman" panose="02020603050405020304" pitchFamily="18" charset="0"/>
                <a:cs typeface="Times New Roman" panose="02020603050405020304" pitchFamily="18" charset="0"/>
              </a:rPr>
              <a:t> – </a:t>
            </a:r>
            <a:r>
              <a:rPr lang="en-US" sz="1800" b="0" i="1" dirty="0">
                <a:latin typeface="Times New Roman" panose="02020603050405020304" pitchFamily="18" charset="0"/>
                <a:cs typeface="Times New Roman" panose="02020603050405020304" pitchFamily="18" charset="0"/>
              </a:rPr>
              <a:t>a</a:t>
            </a:r>
            <a:r>
              <a:rPr lang="en-US" sz="800" b="0" i="1" dirty="0">
                <a:latin typeface="Times New Roman" panose="02020603050405020304" pitchFamily="18" charset="0"/>
                <a:cs typeface="Times New Roman" panose="02020603050405020304" pitchFamily="18" charset="0"/>
              </a:rPr>
              <a:t> </a:t>
            </a:r>
            <a:r>
              <a:rPr lang="en-US" sz="1800" b="0" i="1" dirty="0">
                <a:latin typeface="Times New Roman" panose="02020603050405020304" pitchFamily="18" charset="0"/>
                <a:cs typeface="Times New Roman" panose="02020603050405020304" pitchFamily="18" charset="0"/>
              </a:rPr>
              <a:t>x</a:t>
            </a:r>
            <a:r>
              <a:rPr lang="en-US" sz="1100" b="0" i="1" dirty="0">
                <a:latin typeface="Times New Roman" panose="02020603050405020304" pitchFamily="18" charset="0"/>
                <a:cs typeface="Times New Roman" panose="02020603050405020304" pitchFamily="18" charset="0"/>
              </a:rPr>
              <a:t>i </a:t>
            </a:r>
            <a:r>
              <a:rPr lang="en-US" sz="1800" b="0" dirty="0">
                <a:latin typeface="Times New Roman" panose="02020603050405020304" pitchFamily="18" charset="0"/>
                <a:cs typeface="Times New Roman" panose="02020603050405020304" pitchFamily="18" charset="0"/>
              </a:rPr>
              <a:t>+ </a:t>
            </a:r>
            <a:r>
              <a:rPr lang="en-US" sz="1800" b="0" i="1" dirty="0">
                <a:latin typeface="Times New Roman" panose="02020603050405020304" pitchFamily="18" charset="0"/>
                <a:cs typeface="Times New Roman" panose="02020603050405020304" pitchFamily="18" charset="0"/>
              </a:rPr>
              <a:t>b</a:t>
            </a:r>
            <a:r>
              <a:rPr lang="en-US" sz="800" b="0" i="1" dirty="0">
                <a:latin typeface="Times New Roman" panose="02020603050405020304" pitchFamily="18" charset="0"/>
                <a:cs typeface="Times New Roman" panose="02020603050405020304" pitchFamily="18" charset="0"/>
              </a:rPr>
              <a:t> </a:t>
            </a:r>
            <a:r>
              <a:rPr lang="en-US" sz="1800" b="0" dirty="0">
                <a:latin typeface="Times New Roman" panose="02020603050405020304" pitchFamily="18" charset="0"/>
                <a:cs typeface="Times New Roman" panose="02020603050405020304" pitchFamily="18" charset="0"/>
              </a:rPr>
              <a:t>|</a:t>
            </a:r>
          </a:p>
          <a:p>
            <a:pPr marR="0" defTabSz="914400" rtl="0" eaLnBrk="0" fontAlgn="base" latinLnBrk="0" hangingPunct="0">
              <a:lnSpc>
                <a:spcPct val="100000"/>
              </a:lnSpc>
              <a:spcBef>
                <a:spcPts val="1200"/>
              </a:spcBef>
              <a:spcAft>
                <a:spcPct val="0"/>
              </a:spcAft>
              <a:buClrTx/>
              <a:buSzTx/>
              <a:tabLst/>
            </a:pPr>
            <a:r>
              <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Collectively, for all properties in the dataset, the error is defined as:</a:t>
            </a:r>
            <a:br>
              <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br>
              <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br>
            <a:endParaRPr kumimoji="0" lang="en-US" sz="18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9A2FF81-C100-C3BB-7B87-35C519EDD956}"/>
                  </a:ext>
                </a:extLst>
              </p:cNvPr>
              <p:cNvSpPr txBox="1"/>
              <p:nvPr/>
            </p:nvSpPr>
            <p:spPr>
              <a:xfrm>
                <a:off x="4708161" y="4170398"/>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solidFill>
                                    <a:srgbClr val="836967"/>
                                  </a:solidFill>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nary>
                    </m:oMath>
                  </m:oMathPara>
                </a14:m>
                <a:endParaRPr lang="en-US" sz="1600" dirty="0"/>
              </a:p>
            </p:txBody>
          </p:sp>
        </mc:Choice>
        <mc:Fallback xmlns="">
          <p:sp>
            <p:nvSpPr>
              <p:cNvPr id="3" name="TextBox 2">
                <a:extLst>
                  <a:ext uri="{FF2B5EF4-FFF2-40B4-BE49-F238E27FC236}">
                    <a16:creationId xmlns:a16="http://schemas.microsoft.com/office/drawing/2014/main" id="{99A2FF81-C100-C3BB-7B87-35C519EDD956}"/>
                  </a:ext>
                </a:extLst>
              </p:cNvPr>
              <p:cNvSpPr txBox="1">
                <a:spLocks noRot="1" noChangeAspect="1" noMove="1" noResize="1" noEditPoints="1" noAdjustHandles="1" noChangeArrowheads="1" noChangeShapeType="1" noTextEdit="1"/>
              </p:cNvSpPr>
              <p:nvPr/>
            </p:nvSpPr>
            <p:spPr>
              <a:xfrm>
                <a:off x="4708161" y="4170398"/>
                <a:ext cx="3771900" cy="764505"/>
              </a:xfrm>
              <a:prstGeom prst="rect">
                <a:avLst/>
              </a:prstGeom>
              <a:blipFill>
                <a:blip r:embed="rId6"/>
                <a:stretch>
                  <a:fillRect t="-101639" b="-157377"/>
                </a:stretch>
              </a:blipFill>
            </p:spPr>
            <p:txBody>
              <a:bodyPr/>
              <a:lstStyle/>
              <a:p>
                <a:r>
                  <a:rPr lang="en-US">
                    <a:noFill/>
                  </a:rPr>
                  <a:t> </a:t>
                </a:r>
              </a:p>
            </p:txBody>
          </p:sp>
        </mc:Fallback>
      </mc:AlternateContent>
      <p:sp>
        <p:nvSpPr>
          <p:cNvPr id="6" name="Rectangle 89">
            <a:extLst>
              <a:ext uri="{FF2B5EF4-FFF2-40B4-BE49-F238E27FC236}">
                <a16:creationId xmlns:a16="http://schemas.microsoft.com/office/drawing/2014/main" id="{85430C45-E6DE-E592-D4C4-C490239BCE23}"/>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231775" indent="-231775"/>
            <a:r>
              <a:rPr lang="en-US" altLang="en-US" b="0" kern="0" dirty="0">
                <a:latin typeface="Times New Roman" panose="02020603050405020304" pitchFamily="18" charset="0"/>
                <a:ea typeface="ＭＳ Ｐゴシック" charset="-128"/>
                <a:cs typeface="Times New Roman" panose="02020603050405020304" pitchFamily="18" charset="0"/>
              </a:rPr>
              <a:t>Define an </a:t>
            </a:r>
            <a:r>
              <a:rPr lang="en-US" altLang="en-US" b="0" i="1" kern="0" dirty="0">
                <a:latin typeface="Times New Roman" panose="02020603050405020304" pitchFamily="18" charset="0"/>
                <a:ea typeface="ＭＳ Ｐゴシック" charset="-128"/>
                <a:cs typeface="Times New Roman" panose="02020603050405020304" pitchFamily="18" charset="0"/>
              </a:rPr>
              <a:t>error measure</a:t>
            </a:r>
            <a:r>
              <a:rPr lang="en-US" altLang="en-US" b="0" kern="0" dirty="0">
                <a:latin typeface="Times New Roman" panose="02020603050405020304" pitchFamily="18" charset="0"/>
                <a:ea typeface="ＭＳ Ｐゴシック" charset="-128"/>
                <a:cs typeface="Times New Roman" panose="02020603050405020304" pitchFamily="18" charset="0"/>
              </a:rPr>
              <a:t>, and select the line that has the </a:t>
            </a:r>
            <a:r>
              <a:rPr lang="en-US" altLang="en-US" i="1" kern="0" dirty="0">
                <a:latin typeface="Times New Roman" panose="02020603050405020304" pitchFamily="18" charset="0"/>
                <a:ea typeface="ＭＳ Ｐゴシック" charset="-128"/>
                <a:cs typeface="Times New Roman" panose="02020603050405020304" pitchFamily="18" charset="0"/>
              </a:rPr>
              <a:t>smallest error</a:t>
            </a:r>
            <a:endParaRPr lang="en-US" altLang="en-US" b="0" i="1" kern="0" dirty="0">
              <a:latin typeface="Times New Roman" panose="02020603050405020304" pitchFamily="18" charset="0"/>
              <a:ea typeface="ＭＳ Ｐゴシック" charset="-128"/>
              <a:cs typeface="Times New Roman" panose="02020603050405020304" pitchFamily="18" charset="0"/>
            </a:endParaRPr>
          </a:p>
          <a:p>
            <a:pPr marL="231775" indent="-231775"/>
            <a:r>
              <a:rPr lang="en-US" altLang="en-US" b="0" kern="0" dirty="0">
                <a:latin typeface="Times New Roman" panose="02020603050405020304" pitchFamily="18" charset="0"/>
                <a:ea typeface="ＭＳ Ｐゴシック" charset="-128"/>
                <a:cs typeface="Times New Roman" panose="02020603050405020304" pitchFamily="18" charset="0"/>
              </a:rPr>
              <a:t>The error is a function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spTree>
    <p:extLst>
      <p:ext uri="{BB962C8B-B14F-4D97-AF65-F5344CB8AC3E}">
        <p14:creationId xmlns:p14="http://schemas.microsoft.com/office/powerpoint/2010/main" val="40197576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8138A1C-739F-B890-2104-60D45982D5E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2DAFAC34-18D9-350C-26E4-6D2E794ED4E6}"/>
              </a:ext>
            </a:extLst>
          </p:cNvPr>
          <p:cNvSpPr>
            <a:spLocks noGrp="1" noChangeArrowheads="1"/>
          </p:cNvSpPr>
          <p:nvPr>
            <p:ph type="title"/>
          </p:nvPr>
        </p:nvSpPr>
        <p:spPr/>
        <p:txBody>
          <a:bodyPr/>
          <a:lstStyle/>
          <a:p>
            <a:pPr>
              <a:defRPr/>
            </a:pPr>
            <a:r>
              <a:rPr lang="en-US" dirty="0">
                <a:cs typeface="+mj-cs"/>
              </a:rPr>
              <a:t>Finding the best trending line</a:t>
            </a:r>
          </a:p>
        </p:txBody>
      </p:sp>
      <p:sp>
        <p:nvSpPr>
          <p:cNvPr id="25" name="Rectangle 89">
            <a:extLst>
              <a:ext uri="{FF2B5EF4-FFF2-40B4-BE49-F238E27FC236}">
                <a16:creationId xmlns:a16="http://schemas.microsoft.com/office/drawing/2014/main" id="{57EFC89F-9107-F365-2E54-3C800859C5FC}"/>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buNone/>
            </a:pPr>
            <a:r>
              <a:rPr lang="en-US" altLang="en-US" kern="0" dirty="0">
                <a:latin typeface="Times New Roman" panose="02020603050405020304" pitchFamily="18" charset="0"/>
                <a:ea typeface="ＭＳ Ｐゴシック" charset="-128"/>
                <a:cs typeface="Times New Roman" panose="02020603050405020304" pitchFamily="18" charset="0"/>
              </a:rPr>
              <a:t>Task:</a:t>
            </a:r>
            <a:r>
              <a:rPr lang="en-US" altLang="en-US" b="0" kern="0" dirty="0">
                <a:latin typeface="Times New Roman" panose="02020603050405020304" pitchFamily="18" charset="0"/>
                <a:ea typeface="ＭＳ Ｐゴシック" charset="-128"/>
                <a:cs typeface="Times New Roman" panose="02020603050405020304" pitchFamily="18" charset="0"/>
              </a:rPr>
              <a:t> find the values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that minimize the error:</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1DFD3D2-8E03-9A93-83EA-8502099A600D}"/>
                  </a:ext>
                </a:extLst>
              </p:cNvPr>
              <p:cNvSpPr txBox="1"/>
              <p:nvPr/>
            </p:nvSpPr>
            <p:spPr>
              <a:xfrm>
                <a:off x="2628900" y="1064295"/>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solidFill>
                                    <a:srgbClr val="836967"/>
                                  </a:solidFill>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nary>
                    </m:oMath>
                  </m:oMathPara>
                </a14:m>
                <a:endParaRPr lang="en-US" sz="1600" dirty="0"/>
              </a:p>
            </p:txBody>
          </p:sp>
        </mc:Choice>
        <mc:Fallback xmlns="">
          <p:sp>
            <p:nvSpPr>
              <p:cNvPr id="2" name="TextBox 1">
                <a:extLst>
                  <a:ext uri="{FF2B5EF4-FFF2-40B4-BE49-F238E27FC236}">
                    <a16:creationId xmlns:a16="http://schemas.microsoft.com/office/drawing/2014/main" id="{C1DFD3D2-8E03-9A93-83EA-8502099A600D}"/>
                  </a:ext>
                </a:extLst>
              </p:cNvPr>
              <p:cNvSpPr txBox="1">
                <a:spLocks noRot="1" noChangeAspect="1" noMove="1" noResize="1" noEditPoints="1" noAdjustHandles="1" noChangeArrowheads="1" noChangeShapeType="1" noTextEdit="1"/>
              </p:cNvSpPr>
              <p:nvPr/>
            </p:nvSpPr>
            <p:spPr>
              <a:xfrm>
                <a:off x="2628900" y="1064295"/>
                <a:ext cx="3771900" cy="764505"/>
              </a:xfrm>
              <a:prstGeom prst="rect">
                <a:avLst/>
              </a:prstGeom>
              <a:blipFill>
                <a:blip r:embed="rId3"/>
                <a:stretch>
                  <a:fillRect t="-103333" b="-160000"/>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F811151-A8BC-A5D7-43D2-0001B7F5AB85}"/>
              </a:ext>
            </a:extLst>
          </p:cNvPr>
          <p:cNvSpPr txBox="1"/>
          <p:nvPr/>
        </p:nvSpPr>
        <p:spPr>
          <a:xfrm>
            <a:off x="389053" y="1676400"/>
            <a:ext cx="8162836" cy="1077218"/>
          </a:xfrm>
          <a:prstGeom prst="rect">
            <a:avLst/>
          </a:prstGeom>
          <a:noFill/>
        </p:spPr>
        <p:txBody>
          <a:bodyPr wrap="square">
            <a:spAutoFit/>
          </a:bodyPr>
          <a:lstStyle/>
          <a:p>
            <a:r>
              <a:rPr lang="en-US" altLang="en-US" sz="1800" b="0" u="sng" kern="0" dirty="0">
                <a:latin typeface="Times New Roman" panose="02020603050405020304" pitchFamily="18" charset="0"/>
                <a:ea typeface="ＭＳ Ｐゴシック" charset="-128"/>
                <a:cs typeface="Times New Roman" panose="02020603050405020304" pitchFamily="18" charset="0"/>
              </a:rPr>
              <a:t>Finding the minimum of </a:t>
            </a:r>
            <a:r>
              <a:rPr lang="en-US" altLang="en-US" sz="1800" b="0" i="1" u="sng" kern="0" dirty="0">
                <a:latin typeface="Times New Roman" panose="02020603050405020304" pitchFamily="18" charset="0"/>
                <a:ea typeface="ＭＳ Ｐゴシック" charset="-128"/>
                <a:cs typeface="Times New Roman" panose="02020603050405020304" pitchFamily="18" charset="0"/>
              </a:rPr>
              <a:t>E</a:t>
            </a:r>
            <a:endParaRPr lang="en-US" altLang="en-US" sz="1800" b="0" kern="0" dirty="0">
              <a:latin typeface="Times New Roman" panose="02020603050405020304" pitchFamily="18" charset="0"/>
              <a:ea typeface="ＭＳ Ｐゴシック" charset="-128"/>
              <a:cs typeface="Times New Roman" panose="02020603050405020304" pitchFamily="18" charset="0"/>
            </a:endParaRPr>
          </a:p>
          <a:p>
            <a:pPr>
              <a:spcBef>
                <a:spcPts val="600"/>
              </a:spcBef>
            </a:pPr>
            <a:r>
              <a:rPr lang="en-US" altLang="en-US" sz="1800" b="0" kern="0" dirty="0">
                <a:latin typeface="Times New Roman" panose="02020603050405020304" pitchFamily="18" charset="0"/>
                <a:cs typeface="Times New Roman" panose="02020603050405020304" pitchFamily="18" charset="0"/>
              </a:rPr>
              <a:t>Compute the </a:t>
            </a:r>
            <a:r>
              <a:rPr lang="en-US" altLang="en-US" sz="1800" b="0" kern="0" dirty="0">
                <a:latin typeface="Times New Roman" panose="02020603050405020304" pitchFamily="18" charset="0"/>
                <a:ea typeface="ＭＳ Ｐゴシック" charset="-128"/>
                <a:cs typeface="Times New Roman" panose="02020603050405020304" pitchFamily="18" charset="0"/>
              </a:rPr>
              <a:t>derivative of </a:t>
            </a:r>
            <a:r>
              <a:rPr lang="en-US" altLang="en-US" sz="1800" b="0" i="1" kern="0" dirty="0">
                <a:latin typeface="Times New Roman" panose="02020603050405020304" pitchFamily="18" charset="0"/>
                <a:ea typeface="ＭＳ Ｐゴシック" charset="-128"/>
                <a:cs typeface="Times New Roman" panose="02020603050405020304" pitchFamily="18" charset="0"/>
              </a:rPr>
              <a:t>E</a:t>
            </a:r>
            <a:r>
              <a:rPr lang="en-US" altLang="en-US" sz="1800" b="0" kern="0" dirty="0">
                <a:latin typeface="Times New Roman" panose="02020603050405020304" pitchFamily="18" charset="0"/>
                <a:ea typeface="ＭＳ Ｐゴシック" charset="-128"/>
                <a:cs typeface="Times New Roman" panose="02020603050405020304" pitchFamily="18" charset="0"/>
              </a:rPr>
              <a:t> with respect to </a:t>
            </a:r>
            <a:r>
              <a:rPr lang="en-US" altLang="en-US" sz="1800" b="0" i="1" kern="0" dirty="0">
                <a:latin typeface="Times New Roman" panose="02020603050405020304" pitchFamily="18" charset="0"/>
                <a:ea typeface="ＭＳ Ｐゴシック" charset="-128"/>
                <a:cs typeface="Times New Roman" panose="02020603050405020304" pitchFamily="18" charset="0"/>
              </a:rPr>
              <a:t>a</a:t>
            </a:r>
            <a:r>
              <a:rPr lang="en-US" altLang="en-US" sz="1800" b="0" kern="0" dirty="0">
                <a:latin typeface="Times New Roman" panose="02020603050405020304" pitchFamily="18" charset="0"/>
                <a:ea typeface="ＭＳ Ｐゴシック" charset="-128"/>
                <a:cs typeface="Times New Roman" panose="02020603050405020304" pitchFamily="18" charset="0"/>
              </a:rPr>
              <a:t> and </a:t>
            </a:r>
            <a:r>
              <a:rPr lang="en-US" altLang="en-US" sz="1800" b="0" i="1" kern="0" dirty="0">
                <a:latin typeface="Times New Roman" panose="02020603050405020304" pitchFamily="18" charset="0"/>
                <a:ea typeface="ＭＳ Ｐゴシック" charset="-128"/>
                <a:cs typeface="Times New Roman" panose="02020603050405020304" pitchFamily="18" charset="0"/>
              </a:rPr>
              <a:t>b;</a:t>
            </a:r>
            <a:endParaRPr lang="en-US" altLang="en-US" sz="1800" b="0" i="1" kern="0" dirty="0">
              <a:latin typeface="Times New Roman" panose="02020603050405020304" pitchFamily="18" charset="0"/>
              <a:cs typeface="Times New Roman" panose="02020603050405020304" pitchFamily="18" charset="0"/>
            </a:endParaRPr>
          </a:p>
          <a:p>
            <a:pPr>
              <a:spcBef>
                <a:spcPts val="600"/>
              </a:spcBef>
            </a:pPr>
            <a:r>
              <a:rPr lang="en-US" altLang="en-US" sz="1800" b="0" kern="0" dirty="0">
                <a:latin typeface="Times New Roman" panose="02020603050405020304" pitchFamily="18" charset="0"/>
                <a:ea typeface="ＭＳ Ｐゴシック" charset="-128"/>
                <a:cs typeface="Times New Roman" panose="02020603050405020304" pitchFamily="18" charset="0"/>
              </a:rPr>
              <a:t>Find </a:t>
            </a:r>
            <a:r>
              <a:rPr lang="en-US" altLang="en-US" sz="1800" b="0" i="1" kern="0" dirty="0">
                <a:latin typeface="Times New Roman" panose="02020603050405020304" pitchFamily="18" charset="0"/>
                <a:ea typeface="ＭＳ Ｐゴシック" charset="-128"/>
                <a:cs typeface="Times New Roman" panose="02020603050405020304" pitchFamily="18" charset="0"/>
              </a:rPr>
              <a:t>a</a:t>
            </a:r>
            <a:r>
              <a:rPr lang="en-US" altLang="en-US" sz="1800" b="0" kern="0" dirty="0">
                <a:latin typeface="Times New Roman" panose="02020603050405020304" pitchFamily="18" charset="0"/>
                <a:ea typeface="ＭＳ Ｐゴシック" charset="-128"/>
                <a:cs typeface="Times New Roman" panose="02020603050405020304" pitchFamily="18" charset="0"/>
              </a:rPr>
              <a:t> and </a:t>
            </a:r>
            <a:r>
              <a:rPr lang="en-US" altLang="en-US" sz="1800" b="0" i="1" kern="0" dirty="0">
                <a:latin typeface="Times New Roman" panose="02020603050405020304" pitchFamily="18" charset="0"/>
                <a:ea typeface="ＭＳ Ｐゴシック" charset="-128"/>
                <a:cs typeface="Times New Roman" panose="02020603050405020304" pitchFamily="18" charset="0"/>
              </a:rPr>
              <a:t>b</a:t>
            </a:r>
            <a:r>
              <a:rPr lang="en-US" altLang="en-US" sz="1800" b="0" kern="0" dirty="0">
                <a:latin typeface="Times New Roman" panose="02020603050405020304" pitchFamily="18" charset="0"/>
                <a:ea typeface="ＭＳ Ｐゴシック" charset="-128"/>
                <a:cs typeface="Times New Roman" panose="02020603050405020304" pitchFamily="18" charset="0"/>
              </a:rPr>
              <a:t> that bring the derivative to 0.</a:t>
            </a:r>
            <a:endParaRPr lang="en-US" sz="1800" dirty="0"/>
          </a:p>
        </p:txBody>
      </p:sp>
    </p:spTree>
    <p:extLst>
      <p:ext uri="{BB962C8B-B14F-4D97-AF65-F5344CB8AC3E}">
        <p14:creationId xmlns:p14="http://schemas.microsoft.com/office/powerpoint/2010/main" val="137369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FC5B3F1-D735-A115-96A8-8D352F2FF948}"/>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1BB5F18E-3E14-B03A-878A-C3767A0B06CC}"/>
              </a:ext>
            </a:extLst>
          </p:cNvPr>
          <p:cNvSpPr>
            <a:spLocks noGrp="1" noChangeArrowheads="1"/>
          </p:cNvSpPr>
          <p:nvPr>
            <p:ph type="title"/>
          </p:nvPr>
        </p:nvSpPr>
        <p:spPr/>
        <p:txBody>
          <a:bodyPr/>
          <a:lstStyle/>
          <a:p>
            <a:pPr>
              <a:defRPr/>
            </a:pPr>
            <a:r>
              <a:rPr lang="en-US" dirty="0">
                <a:cs typeface="+mj-cs"/>
              </a:rPr>
              <a:t>Finding the best trending line</a:t>
            </a:r>
          </a:p>
        </p:txBody>
      </p:sp>
      <p:sp>
        <p:nvSpPr>
          <p:cNvPr id="25" name="Rectangle 89">
            <a:extLst>
              <a:ext uri="{FF2B5EF4-FFF2-40B4-BE49-F238E27FC236}">
                <a16:creationId xmlns:a16="http://schemas.microsoft.com/office/drawing/2014/main" id="{4703CE43-57A7-B5C7-D1A4-F0EE83EAC3C0}"/>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buNone/>
            </a:pPr>
            <a:r>
              <a:rPr lang="en-US" altLang="en-US" kern="0" dirty="0">
                <a:latin typeface="Times New Roman" panose="02020603050405020304" pitchFamily="18" charset="0"/>
                <a:ea typeface="ＭＳ Ｐゴシック" charset="-128"/>
                <a:cs typeface="Times New Roman" panose="02020603050405020304" pitchFamily="18" charset="0"/>
              </a:rPr>
              <a:t>Task:</a:t>
            </a:r>
            <a:r>
              <a:rPr lang="en-US" altLang="en-US" b="0" kern="0" dirty="0">
                <a:latin typeface="Times New Roman" panose="02020603050405020304" pitchFamily="18" charset="0"/>
                <a:ea typeface="ＭＳ Ｐゴシック" charset="-128"/>
                <a:cs typeface="Times New Roman" panose="02020603050405020304" pitchFamily="18" charset="0"/>
              </a:rPr>
              <a:t> find the values of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that minimize the error:</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51016232-40F8-69E5-9FA8-9EAEAEA55D42}"/>
                  </a:ext>
                </a:extLst>
              </p:cNvPr>
              <p:cNvSpPr txBox="1"/>
              <p:nvPr/>
            </p:nvSpPr>
            <p:spPr>
              <a:xfrm>
                <a:off x="2628900" y="1064295"/>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d>
                            <m:dPr>
                              <m:begChr m:val="|"/>
                              <m:endChr m:val="|"/>
                              <m:ctrlPr>
                                <a:rPr lang="en-US" sz="1600" i="1">
                                  <a:solidFill>
                                    <a:srgbClr val="836967"/>
                                  </a:solidFill>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nary>
                    </m:oMath>
                  </m:oMathPara>
                </a14:m>
                <a:endParaRPr lang="en-US" sz="1600" dirty="0"/>
              </a:p>
            </p:txBody>
          </p:sp>
        </mc:Choice>
        <mc:Fallback xmlns="">
          <p:sp>
            <p:nvSpPr>
              <p:cNvPr id="2" name="TextBox 1">
                <a:extLst>
                  <a:ext uri="{FF2B5EF4-FFF2-40B4-BE49-F238E27FC236}">
                    <a16:creationId xmlns:a16="http://schemas.microsoft.com/office/drawing/2014/main" id="{C1DFD3D2-8E03-9A93-83EA-8502099A600D}"/>
                  </a:ext>
                </a:extLst>
              </p:cNvPr>
              <p:cNvSpPr txBox="1">
                <a:spLocks noRot="1" noChangeAspect="1" noMove="1" noResize="1" noEditPoints="1" noAdjustHandles="1" noChangeArrowheads="1" noChangeShapeType="1" noTextEdit="1"/>
              </p:cNvSpPr>
              <p:nvPr/>
            </p:nvSpPr>
            <p:spPr>
              <a:xfrm>
                <a:off x="2628900" y="1064295"/>
                <a:ext cx="3771900" cy="764505"/>
              </a:xfrm>
              <a:prstGeom prst="rect">
                <a:avLst/>
              </a:prstGeom>
              <a:blipFill>
                <a:blip r:embed="rId3"/>
                <a:stretch>
                  <a:fillRect t="-103333" b="-160000"/>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C9A06D16-E30D-CEFA-2C90-69C170EF6F45}"/>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
        <p:nvSpPr>
          <p:cNvPr id="4" name="TextBox 3">
            <a:extLst>
              <a:ext uri="{FF2B5EF4-FFF2-40B4-BE49-F238E27FC236}">
                <a16:creationId xmlns:a16="http://schemas.microsoft.com/office/drawing/2014/main" id="{067A73CA-7F3C-B0B4-AC3A-FC7627551B81}"/>
              </a:ext>
            </a:extLst>
          </p:cNvPr>
          <p:cNvSpPr txBox="1"/>
          <p:nvPr/>
        </p:nvSpPr>
        <p:spPr>
          <a:xfrm>
            <a:off x="389053" y="1676400"/>
            <a:ext cx="8162836" cy="1077218"/>
          </a:xfrm>
          <a:prstGeom prst="rect">
            <a:avLst/>
          </a:prstGeom>
          <a:noFill/>
        </p:spPr>
        <p:txBody>
          <a:bodyPr wrap="square">
            <a:spAutoFit/>
          </a:bodyPr>
          <a:lstStyle/>
          <a:p>
            <a:r>
              <a:rPr lang="en-US" altLang="en-US" sz="1800" b="0" u="sng" kern="0" dirty="0">
                <a:latin typeface="Times New Roman" panose="02020603050405020304" pitchFamily="18" charset="0"/>
                <a:ea typeface="ＭＳ Ｐゴシック" charset="-128"/>
                <a:cs typeface="Times New Roman" panose="02020603050405020304" pitchFamily="18" charset="0"/>
              </a:rPr>
              <a:t>Finding the minimum of </a:t>
            </a:r>
            <a:r>
              <a:rPr lang="en-US" altLang="en-US" sz="1800" b="0" i="1" u="sng" kern="0" dirty="0">
                <a:latin typeface="Times New Roman" panose="02020603050405020304" pitchFamily="18" charset="0"/>
                <a:ea typeface="ＭＳ Ｐゴシック" charset="-128"/>
                <a:cs typeface="Times New Roman" panose="02020603050405020304" pitchFamily="18" charset="0"/>
              </a:rPr>
              <a:t>E</a:t>
            </a:r>
            <a:endParaRPr lang="en-US" altLang="en-US" sz="1800" b="0" kern="0" dirty="0">
              <a:latin typeface="Times New Roman" panose="02020603050405020304" pitchFamily="18" charset="0"/>
              <a:ea typeface="ＭＳ Ｐゴシック" charset="-128"/>
              <a:cs typeface="Times New Roman" panose="02020603050405020304" pitchFamily="18" charset="0"/>
            </a:endParaRPr>
          </a:p>
          <a:p>
            <a:pPr>
              <a:spcBef>
                <a:spcPts val="600"/>
              </a:spcBef>
            </a:pPr>
            <a:r>
              <a:rPr lang="en-US" altLang="en-US" sz="1800" b="0" kern="0" dirty="0">
                <a:latin typeface="Times New Roman" panose="02020603050405020304" pitchFamily="18" charset="0"/>
                <a:cs typeface="Times New Roman" panose="02020603050405020304" pitchFamily="18" charset="0"/>
              </a:rPr>
              <a:t>Compute the </a:t>
            </a:r>
            <a:r>
              <a:rPr lang="en-US" altLang="en-US" sz="1800" b="0" kern="0" dirty="0">
                <a:latin typeface="Times New Roman" panose="02020603050405020304" pitchFamily="18" charset="0"/>
                <a:ea typeface="ＭＳ Ｐゴシック" charset="-128"/>
                <a:cs typeface="Times New Roman" panose="02020603050405020304" pitchFamily="18" charset="0"/>
              </a:rPr>
              <a:t>derivative of </a:t>
            </a:r>
            <a:r>
              <a:rPr lang="en-US" altLang="en-US" sz="1800" b="0" i="1" kern="0" dirty="0">
                <a:latin typeface="Times New Roman" panose="02020603050405020304" pitchFamily="18" charset="0"/>
                <a:ea typeface="ＭＳ Ｐゴシック" charset="-128"/>
                <a:cs typeface="Times New Roman" panose="02020603050405020304" pitchFamily="18" charset="0"/>
              </a:rPr>
              <a:t>E</a:t>
            </a:r>
            <a:r>
              <a:rPr lang="en-US" altLang="en-US" sz="1800" b="0" kern="0" dirty="0">
                <a:latin typeface="Times New Roman" panose="02020603050405020304" pitchFamily="18" charset="0"/>
                <a:ea typeface="ＭＳ Ｐゴシック" charset="-128"/>
                <a:cs typeface="Times New Roman" panose="02020603050405020304" pitchFamily="18" charset="0"/>
              </a:rPr>
              <a:t> with respect to </a:t>
            </a:r>
            <a:r>
              <a:rPr lang="en-US" altLang="en-US" sz="1800" b="0" i="1" kern="0" dirty="0">
                <a:latin typeface="Times New Roman" panose="02020603050405020304" pitchFamily="18" charset="0"/>
                <a:ea typeface="ＭＳ Ｐゴシック" charset="-128"/>
                <a:cs typeface="Times New Roman" panose="02020603050405020304" pitchFamily="18" charset="0"/>
              </a:rPr>
              <a:t>a</a:t>
            </a:r>
            <a:r>
              <a:rPr lang="en-US" altLang="en-US" sz="1800" b="0" kern="0" dirty="0">
                <a:latin typeface="Times New Roman" panose="02020603050405020304" pitchFamily="18" charset="0"/>
                <a:ea typeface="ＭＳ Ｐゴシック" charset="-128"/>
                <a:cs typeface="Times New Roman" panose="02020603050405020304" pitchFamily="18" charset="0"/>
              </a:rPr>
              <a:t> and </a:t>
            </a:r>
            <a:r>
              <a:rPr lang="en-US" altLang="en-US" sz="1800" b="0" i="1" kern="0" dirty="0">
                <a:latin typeface="Times New Roman" panose="02020603050405020304" pitchFamily="18" charset="0"/>
                <a:ea typeface="ＭＳ Ｐゴシック" charset="-128"/>
                <a:cs typeface="Times New Roman" panose="02020603050405020304" pitchFamily="18" charset="0"/>
              </a:rPr>
              <a:t>b;</a:t>
            </a:r>
            <a:endParaRPr lang="en-US" altLang="en-US" sz="1800" b="0" i="1" kern="0" dirty="0">
              <a:latin typeface="Times New Roman" panose="02020603050405020304" pitchFamily="18" charset="0"/>
              <a:cs typeface="Times New Roman" panose="02020603050405020304" pitchFamily="18" charset="0"/>
            </a:endParaRPr>
          </a:p>
          <a:p>
            <a:pPr>
              <a:spcBef>
                <a:spcPts val="600"/>
              </a:spcBef>
            </a:pPr>
            <a:r>
              <a:rPr lang="en-US" altLang="en-US" sz="1800" b="0" kern="0" dirty="0">
                <a:latin typeface="Times New Roman" panose="02020603050405020304" pitchFamily="18" charset="0"/>
                <a:ea typeface="ＭＳ Ｐゴシック" charset="-128"/>
                <a:cs typeface="Times New Roman" panose="02020603050405020304" pitchFamily="18" charset="0"/>
              </a:rPr>
              <a:t>Find </a:t>
            </a:r>
            <a:r>
              <a:rPr lang="en-US" altLang="en-US" sz="1800" b="0" i="1" kern="0" dirty="0">
                <a:latin typeface="Times New Roman" panose="02020603050405020304" pitchFamily="18" charset="0"/>
                <a:ea typeface="ＭＳ Ｐゴシック" charset="-128"/>
                <a:cs typeface="Times New Roman" panose="02020603050405020304" pitchFamily="18" charset="0"/>
              </a:rPr>
              <a:t>a</a:t>
            </a:r>
            <a:r>
              <a:rPr lang="en-US" altLang="en-US" sz="1800" b="0" kern="0" dirty="0">
                <a:latin typeface="Times New Roman" panose="02020603050405020304" pitchFamily="18" charset="0"/>
                <a:ea typeface="ＭＳ Ｐゴシック" charset="-128"/>
                <a:cs typeface="Times New Roman" panose="02020603050405020304" pitchFamily="18" charset="0"/>
              </a:rPr>
              <a:t> and </a:t>
            </a:r>
            <a:r>
              <a:rPr lang="en-US" altLang="en-US" sz="1800" b="0" i="1" kern="0" dirty="0">
                <a:latin typeface="Times New Roman" panose="02020603050405020304" pitchFamily="18" charset="0"/>
                <a:ea typeface="ＭＳ Ｐゴシック" charset="-128"/>
                <a:cs typeface="Times New Roman" panose="02020603050405020304" pitchFamily="18" charset="0"/>
              </a:rPr>
              <a:t>b</a:t>
            </a:r>
            <a:r>
              <a:rPr lang="en-US" altLang="en-US" sz="1800" b="0" kern="0" dirty="0">
                <a:latin typeface="Times New Roman" panose="02020603050405020304" pitchFamily="18" charset="0"/>
                <a:ea typeface="ＭＳ Ｐゴシック" charset="-128"/>
                <a:cs typeface="Times New Roman" panose="02020603050405020304" pitchFamily="18" charset="0"/>
              </a:rPr>
              <a:t> that bring the derivative to 0.</a:t>
            </a:r>
            <a:endParaRPr lang="en-US" sz="1800"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90C83134-54A3-734E-52E9-027E4BBF659B}"/>
                  </a:ext>
                </a:extLst>
              </p:cNvPr>
              <p:cNvSpPr txBox="1"/>
              <p:nvPr/>
            </p:nvSpPr>
            <p:spPr>
              <a:xfrm>
                <a:off x="2686050" y="3962400"/>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r>
                                        <a:rPr lang="en-US" sz="1600" i="1">
                                          <a:latin typeface="Cambria Math" panose="02040503050406030204" pitchFamily="18" charset="0"/>
                                        </a:rPr>
                                        <m:t>𝑏</m:t>
                                      </m:r>
                                    </m:e>
                                  </m:d>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8" name="TextBox 7">
                <a:extLst>
                  <a:ext uri="{FF2B5EF4-FFF2-40B4-BE49-F238E27FC236}">
                    <a16:creationId xmlns:a16="http://schemas.microsoft.com/office/drawing/2014/main" id="{1D08516D-FB3B-D5BB-067C-EF24AD691707}"/>
                  </a:ext>
                </a:extLst>
              </p:cNvPr>
              <p:cNvSpPr txBox="1">
                <a:spLocks noRot="1" noChangeAspect="1" noMove="1" noResize="1" noEditPoints="1" noAdjustHandles="1" noChangeArrowheads="1" noChangeShapeType="1" noTextEdit="1"/>
              </p:cNvSpPr>
              <p:nvPr/>
            </p:nvSpPr>
            <p:spPr>
              <a:xfrm>
                <a:off x="2686050" y="3962400"/>
                <a:ext cx="3771900" cy="764505"/>
              </a:xfrm>
              <a:prstGeom prst="rect">
                <a:avLst/>
              </a:prstGeom>
              <a:blipFill>
                <a:blip r:embed="rId4"/>
                <a:stretch>
                  <a:fillRect t="-103333" b="-161667"/>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310AC9AA-198D-50D9-44FB-2A1798E26D24}"/>
              </a:ext>
            </a:extLst>
          </p:cNvPr>
          <p:cNvSpPr txBox="1"/>
          <p:nvPr/>
        </p:nvSpPr>
        <p:spPr>
          <a:xfrm>
            <a:off x="412865" y="2933209"/>
            <a:ext cx="6972300" cy="923330"/>
          </a:xfrm>
          <a:prstGeom prst="rect">
            <a:avLst/>
          </a:prstGeom>
          <a:noFill/>
        </p:spPr>
        <p:txBody>
          <a:bodyPr wrap="square">
            <a:spAutoFit/>
          </a:bodyPr>
          <a:lstStyle/>
          <a:p>
            <a:r>
              <a:rPr lang="en-US" altLang="en-US" sz="1800" kern="0" dirty="0">
                <a:latin typeface="Times New Roman" panose="02020603050405020304" pitchFamily="18" charset="0"/>
                <a:ea typeface="ＭＳ Ｐゴシック" charset="-128"/>
                <a:cs typeface="Times New Roman" panose="02020603050405020304" pitchFamily="18" charset="0"/>
              </a:rPr>
              <a:t>Problem</a:t>
            </a:r>
            <a:r>
              <a:rPr lang="en-US" altLang="en-US" sz="1800" b="0" kern="0" dirty="0">
                <a:latin typeface="Times New Roman" panose="02020603050405020304" pitchFamily="18" charset="0"/>
                <a:ea typeface="ＭＳ Ｐゴシック" charset="-128"/>
                <a:cs typeface="Times New Roman" panose="02020603050405020304" pitchFamily="18" charset="0"/>
              </a:rPr>
              <a:t>: Absolute value is not differentiable. </a:t>
            </a:r>
            <a:br>
              <a:rPr lang="en-US" altLang="en-US" sz="1800" b="0" kern="0" dirty="0">
                <a:latin typeface="Times New Roman" panose="02020603050405020304" pitchFamily="18" charset="0"/>
                <a:ea typeface="ＭＳ Ｐゴシック" charset="-128"/>
                <a:cs typeface="Times New Roman" panose="02020603050405020304" pitchFamily="18" charset="0"/>
              </a:rPr>
            </a:br>
            <a:br>
              <a:rPr lang="en-US" altLang="en-US" sz="1800" b="0" kern="0" dirty="0">
                <a:latin typeface="Times New Roman" panose="02020603050405020304" pitchFamily="18" charset="0"/>
                <a:ea typeface="ＭＳ Ｐゴシック" charset="-128"/>
                <a:cs typeface="Times New Roman" panose="02020603050405020304" pitchFamily="18" charset="0"/>
              </a:rPr>
            </a:br>
            <a:r>
              <a:rPr lang="en-US" altLang="en-US" sz="1800" kern="0" dirty="0">
                <a:latin typeface="Times New Roman" panose="02020603050405020304" pitchFamily="18" charset="0"/>
                <a:ea typeface="ＭＳ Ｐゴシック" charset="-128"/>
                <a:cs typeface="Times New Roman" panose="02020603050405020304" pitchFamily="18" charset="0"/>
              </a:rPr>
              <a:t>Solution:</a:t>
            </a:r>
            <a:r>
              <a:rPr lang="en-US" altLang="en-US" sz="1800" b="0" kern="0" dirty="0">
                <a:latin typeface="Times New Roman" panose="02020603050405020304" pitchFamily="18" charset="0"/>
                <a:ea typeface="ＭＳ Ｐゴシック" charset="-128"/>
                <a:cs typeface="Times New Roman" panose="02020603050405020304" pitchFamily="18" charset="0"/>
              </a:rPr>
              <a:t> Change “</a:t>
            </a:r>
            <a:r>
              <a:rPr lang="en-US" altLang="en-US" sz="1800" b="0" i="1" kern="0" dirty="0">
                <a:latin typeface="Times New Roman" panose="02020603050405020304" pitchFamily="18" charset="0"/>
                <a:ea typeface="ＭＳ Ｐゴシック" charset="-128"/>
                <a:cs typeface="Times New Roman" panose="02020603050405020304" pitchFamily="18" charset="0"/>
              </a:rPr>
              <a:t>absolute error”</a:t>
            </a:r>
            <a:r>
              <a:rPr lang="en-US" altLang="en-US" sz="1800" b="0" kern="0" dirty="0">
                <a:latin typeface="Times New Roman" panose="02020603050405020304" pitchFamily="18" charset="0"/>
                <a:ea typeface="ＭＳ Ｐゴシック" charset="-128"/>
                <a:cs typeface="Times New Roman" panose="02020603050405020304" pitchFamily="18" charset="0"/>
              </a:rPr>
              <a:t> to “</a:t>
            </a:r>
            <a:r>
              <a:rPr lang="en-US" altLang="en-US" sz="1800" b="0" i="1" kern="0" dirty="0">
                <a:latin typeface="Times New Roman" panose="02020603050405020304" pitchFamily="18" charset="0"/>
                <a:ea typeface="ＭＳ Ｐゴシック" charset="-128"/>
                <a:cs typeface="Times New Roman" panose="02020603050405020304" pitchFamily="18" charset="0"/>
              </a:rPr>
              <a:t>square error”</a:t>
            </a:r>
            <a:r>
              <a:rPr lang="en-US" altLang="en-US" sz="1800" b="0" kern="0" dirty="0">
                <a:latin typeface="Times New Roman" panose="02020603050405020304" pitchFamily="18" charset="0"/>
                <a:ea typeface="ＭＳ Ｐゴシック" charset="-128"/>
                <a:cs typeface="Times New Roman" panose="02020603050405020304" pitchFamily="18" charset="0"/>
              </a:rPr>
              <a:t>:</a:t>
            </a:r>
            <a:endParaRPr lang="en-US" sz="1800" b="0" dirty="0"/>
          </a:p>
        </p:txBody>
      </p:sp>
    </p:spTree>
    <p:extLst>
      <p:ext uri="{BB962C8B-B14F-4D97-AF65-F5344CB8AC3E}">
        <p14:creationId xmlns:p14="http://schemas.microsoft.com/office/powerpoint/2010/main" val="14507245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51C865B-A47B-DCD2-2DD4-B65031AECD6E}"/>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406B4D5-E536-ABFA-FA92-EA4F526003A6}"/>
              </a:ext>
            </a:extLst>
          </p:cNvPr>
          <p:cNvSpPr>
            <a:spLocks noGrp="1" noChangeArrowheads="1"/>
          </p:cNvSpPr>
          <p:nvPr>
            <p:ph type="title"/>
          </p:nvPr>
        </p:nvSpPr>
        <p:spPr/>
        <p:txBody>
          <a:bodyPr/>
          <a:lstStyle/>
          <a:p>
            <a:pPr>
              <a:defRPr/>
            </a:pPr>
            <a:r>
              <a:rPr lang="en-US" dirty="0">
                <a:cs typeface="+mj-cs"/>
              </a:rPr>
              <a:t>Deriving the error</a:t>
            </a:r>
          </a:p>
        </p:txBody>
      </p:sp>
      <p:sp>
        <p:nvSpPr>
          <p:cNvPr id="25" name="Rectangle 89">
            <a:extLst>
              <a:ext uri="{FF2B5EF4-FFF2-40B4-BE49-F238E27FC236}">
                <a16:creationId xmlns:a16="http://schemas.microsoft.com/office/drawing/2014/main" id="{54CFF11E-A3FD-BA46-2246-0B73F32051FC}"/>
              </a:ext>
            </a:extLst>
          </p:cNvPr>
          <p:cNvSpPr txBox="1">
            <a:spLocks noChangeArrowheads="1"/>
          </p:cNvSpPr>
          <p:nvPr/>
        </p:nvSpPr>
        <p:spPr bwMode="auto">
          <a:xfrm>
            <a:off x="304800" y="2366508"/>
            <a:ext cx="8610600" cy="2920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spcBef>
                <a:spcPts val="600"/>
              </a:spcBef>
              <a:buNone/>
            </a:pPr>
            <a:r>
              <a:rPr lang="en-US" altLang="en-US" u="sng" kern="0" dirty="0">
                <a:latin typeface="Times New Roman" panose="02020603050405020304" pitchFamily="18" charset="0"/>
                <a:ea typeface="ＭＳ Ｐゴシック" charset="-128"/>
                <a:cs typeface="Times New Roman" panose="02020603050405020304" pitchFamily="18" charset="0"/>
              </a:rPr>
              <a:t>Optimal solution:</a:t>
            </a:r>
            <a:r>
              <a:rPr lang="en-US" altLang="en-US" b="0" kern="0" dirty="0">
                <a:latin typeface="Times New Roman" panose="02020603050405020304" pitchFamily="18" charset="0"/>
                <a:ea typeface="ＭＳ Ｐゴシック" charset="-128"/>
                <a:cs typeface="Times New Roman" panose="02020603050405020304" pitchFamily="18" charset="0"/>
              </a:rPr>
              <a:t> Compute the two partial derivatives:</a:t>
            </a:r>
          </a:p>
          <a:p>
            <a:pPr marL="0" indent="0">
              <a:spcBef>
                <a:spcPts val="600"/>
              </a:spcBef>
              <a:buNone/>
            </a:pPr>
            <a:r>
              <a:rPr lang="en-US" altLang="en-US" b="0" kern="0" dirty="0">
                <a:latin typeface="Times New Roman" panose="02020603050405020304" pitchFamily="18" charset="0"/>
                <a:ea typeface="ＭＳ Ｐゴシック" charset="-128"/>
                <a:cs typeface="Times New Roman" panose="02020603050405020304" pitchFamily="18" charset="0"/>
              </a:rPr>
              <a:t>Set them to 0, and solve for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b.</a:t>
            </a:r>
          </a:p>
          <a:p>
            <a:pPr marL="0" indent="0">
              <a:spcBef>
                <a:spcPts val="600"/>
              </a:spcBef>
              <a:buNone/>
            </a:pPr>
            <a:r>
              <a:rPr lang="en-US" altLang="en-US" b="0" kern="0" dirty="0">
                <a:latin typeface="Times New Roman" panose="02020603050405020304" pitchFamily="18" charset="0"/>
                <a:ea typeface="ＭＳ Ｐゴシック" charset="-128"/>
                <a:cs typeface="Times New Roman" panose="02020603050405020304" pitchFamily="18" charset="0"/>
              </a:rPr>
              <a:t>Running time:                     </a:t>
            </a:r>
          </a:p>
          <a:p>
            <a:pPr marL="0" indent="0">
              <a:spcBef>
                <a:spcPts val="600"/>
              </a:spcBef>
              <a:buNone/>
            </a:pPr>
            <a:r>
              <a:rPr lang="en-US" altLang="en-US" b="0" kern="0" dirty="0">
                <a:latin typeface="Times New Roman" panose="02020603050405020304" pitchFamily="18" charset="0"/>
                <a:ea typeface="ＭＳ Ｐゴシック" charset="-128"/>
                <a:cs typeface="Times New Roman" panose="02020603050405020304" pitchFamily="18" charset="0"/>
              </a:rPr>
              <a:t>where </a:t>
            </a:r>
            <a:r>
              <a:rPr lang="en-US" altLang="en-US" b="0" i="1" kern="0" dirty="0">
                <a:latin typeface="Times New Roman" panose="02020603050405020304" pitchFamily="18" charset="0"/>
                <a:ea typeface="ＭＳ Ｐゴシック" charset="-128"/>
                <a:cs typeface="Times New Roman" panose="02020603050405020304" pitchFamily="18" charset="0"/>
              </a:rPr>
              <a:t>N</a:t>
            </a:r>
            <a:r>
              <a:rPr lang="en-US" altLang="en-US" b="0" kern="0" dirty="0">
                <a:latin typeface="Times New Roman" panose="02020603050405020304" pitchFamily="18" charset="0"/>
                <a:ea typeface="ＭＳ Ｐゴシック" charset="-128"/>
                <a:cs typeface="Times New Roman" panose="02020603050405020304" pitchFamily="18" charset="0"/>
              </a:rPr>
              <a:t> is the number of data items and </a:t>
            </a:r>
            <a:r>
              <a:rPr lang="en-US" altLang="en-US" b="0" i="1" kern="0" dirty="0">
                <a:latin typeface="Times New Roman" panose="02020603050405020304" pitchFamily="18" charset="0"/>
                <a:ea typeface="ＭＳ Ｐゴシック" charset="-128"/>
                <a:cs typeface="Times New Roman" panose="02020603050405020304" pitchFamily="18" charset="0"/>
              </a:rPr>
              <a:t>d</a:t>
            </a:r>
            <a:r>
              <a:rPr lang="en-US" altLang="en-US" b="0" kern="0" dirty="0">
                <a:latin typeface="Times New Roman" panose="02020603050405020304" pitchFamily="18" charset="0"/>
                <a:ea typeface="ＭＳ Ｐゴシック" charset="-128"/>
                <a:cs typeface="Times New Roman" panose="02020603050405020304" pitchFamily="18" charset="0"/>
              </a:rPr>
              <a:t> is the number of features.</a:t>
            </a:r>
          </a:p>
          <a:p>
            <a:pPr marL="0" indent="0">
              <a:buNone/>
            </a:pP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097BF3B-F42A-B253-A34B-4F00FC05EAE4}"/>
                  </a:ext>
                </a:extLst>
              </p:cNvPr>
              <p:cNvSpPr txBox="1"/>
              <p:nvPr/>
            </p:nvSpPr>
            <p:spPr>
              <a:xfrm>
                <a:off x="5486400" y="2312147"/>
                <a:ext cx="762000" cy="50199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a:latin typeface="Cambria Math" panose="02040503050406030204" pitchFamily="18" charset="0"/>
                            </a:rPr>
                            <m:t>𝐸</m:t>
                          </m:r>
                        </m:num>
                        <m:den>
                          <m:r>
                            <a:rPr lang="en-US" sz="1400" b="0" i="1" smtClean="0">
                              <a:latin typeface="Cambria Math" panose="02040503050406030204" pitchFamily="18" charset="0"/>
                            </a:rPr>
                            <m:t>𝜕</m:t>
                          </m:r>
                          <m:r>
                            <a:rPr lang="en-US" sz="1400" b="0" i="1" smtClean="0">
                              <a:latin typeface="Cambria Math" panose="02040503050406030204" pitchFamily="18" charset="0"/>
                            </a:rPr>
                            <m:t>𝑎</m:t>
                          </m:r>
                        </m:den>
                      </m:f>
                    </m:oMath>
                  </m:oMathPara>
                </a14:m>
                <a:endParaRPr lang="en-US" sz="1400" dirty="0"/>
              </a:p>
            </p:txBody>
          </p:sp>
        </mc:Choice>
        <mc:Fallback xmlns="">
          <p:sp>
            <p:nvSpPr>
              <p:cNvPr id="3" name="TextBox 2">
                <a:extLst>
                  <a:ext uri="{FF2B5EF4-FFF2-40B4-BE49-F238E27FC236}">
                    <a16:creationId xmlns:a16="http://schemas.microsoft.com/office/drawing/2014/main" id="{7097BF3B-F42A-B253-A34B-4F00FC05EAE4}"/>
                  </a:ext>
                </a:extLst>
              </p:cNvPr>
              <p:cNvSpPr txBox="1">
                <a:spLocks noRot="1" noChangeAspect="1" noMove="1" noResize="1" noEditPoints="1" noAdjustHandles="1" noChangeArrowheads="1" noChangeShapeType="1" noTextEdit="1"/>
              </p:cNvSpPr>
              <p:nvPr/>
            </p:nvSpPr>
            <p:spPr>
              <a:xfrm>
                <a:off x="5486400" y="2312147"/>
                <a:ext cx="762000" cy="501997"/>
              </a:xfrm>
              <a:prstGeom prst="rect">
                <a:avLst/>
              </a:prstGeom>
              <a:blipFill>
                <a:blip r:embed="rId3"/>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A0DA2BB8-0D6D-532F-5623-DE775D4DFC2C}"/>
                  </a:ext>
                </a:extLst>
              </p:cNvPr>
              <p:cNvSpPr txBox="1"/>
              <p:nvPr/>
            </p:nvSpPr>
            <p:spPr>
              <a:xfrm>
                <a:off x="5999648" y="2298385"/>
                <a:ext cx="629752" cy="66815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m:t>
                          </m:r>
                          <m:r>
                            <a:rPr lang="en-US" sz="1400" b="0" i="1">
                              <a:latin typeface="Cambria Math" panose="02040503050406030204" pitchFamily="18" charset="0"/>
                            </a:rPr>
                            <m:t>𝐸</m:t>
                          </m:r>
                        </m:num>
                        <m:den>
                          <m:r>
                            <a:rPr lang="en-US" sz="1400" b="0" i="1" smtClean="0">
                              <a:latin typeface="Cambria Math" panose="02040503050406030204" pitchFamily="18" charset="0"/>
                            </a:rPr>
                            <m:t>𝜕</m:t>
                          </m:r>
                          <m:r>
                            <a:rPr lang="en-US" sz="1400" b="0" i="1" smtClean="0">
                              <a:latin typeface="Cambria Math" panose="02040503050406030204" pitchFamily="18" charset="0"/>
                            </a:rPr>
                            <m:t>𝑏</m:t>
                          </m:r>
                        </m:den>
                      </m:f>
                    </m:oMath>
                  </m:oMathPara>
                </a14:m>
                <a:endParaRPr lang="en-US" sz="1400" dirty="0"/>
              </a:p>
            </p:txBody>
          </p:sp>
        </mc:Choice>
        <mc:Fallback xmlns="">
          <p:sp>
            <p:nvSpPr>
              <p:cNvPr id="4" name="TextBox 3">
                <a:extLst>
                  <a:ext uri="{FF2B5EF4-FFF2-40B4-BE49-F238E27FC236}">
                    <a16:creationId xmlns:a16="http://schemas.microsoft.com/office/drawing/2014/main" id="{A0DA2BB8-0D6D-532F-5623-DE775D4DFC2C}"/>
                  </a:ext>
                </a:extLst>
              </p:cNvPr>
              <p:cNvSpPr txBox="1">
                <a:spLocks noRot="1" noChangeAspect="1" noMove="1" noResize="1" noEditPoints="1" noAdjustHandles="1" noChangeArrowheads="1" noChangeShapeType="1" noTextEdit="1"/>
              </p:cNvSpPr>
              <p:nvPr/>
            </p:nvSpPr>
            <p:spPr>
              <a:xfrm>
                <a:off x="5999648" y="2298385"/>
                <a:ext cx="629752" cy="668159"/>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EEEF6868-04F3-137F-9FB5-151D7774FBB0}"/>
                  </a:ext>
                </a:extLst>
              </p:cNvPr>
              <p:cNvSpPr txBox="1"/>
              <p:nvPr/>
            </p:nvSpPr>
            <p:spPr>
              <a:xfrm>
                <a:off x="1295400" y="3095984"/>
                <a:ext cx="2209800"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𝑂</m:t>
                      </m:r>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r>
                            <a:rPr lang="en-US" sz="1600" b="0" i="1" smtClean="0">
                              <a:latin typeface="Cambria Math" panose="02040503050406030204" pitchFamily="18" charset="0"/>
                            </a:rPr>
                            <m:t>𝑑</m:t>
                          </m:r>
                        </m:e>
                        <m:sup>
                          <m:r>
                            <a:rPr lang="en-US" sz="1600" b="0" i="1" smtClean="0">
                              <a:latin typeface="Cambria Math" panose="02040503050406030204" pitchFamily="18" charset="0"/>
                            </a:rPr>
                            <m:t>3</m:t>
                          </m:r>
                        </m:sup>
                      </m:sSup>
                      <m:r>
                        <a:rPr lang="en-US" sz="1600" b="0" i="1" smtClean="0">
                          <a:latin typeface="Cambria Math" panose="02040503050406030204" pitchFamily="18" charset="0"/>
                        </a:rPr>
                        <m:t>+</m:t>
                      </m:r>
                      <m:r>
                        <a:rPr lang="en-US" sz="1600" b="0" i="1" smtClean="0">
                          <a:latin typeface="Cambria Math" panose="02040503050406030204" pitchFamily="18" charset="0"/>
                        </a:rPr>
                        <m:t>𝑁</m:t>
                      </m:r>
                      <m:sSup>
                        <m:sSupPr>
                          <m:ctrlPr>
                            <a:rPr lang="en-US" sz="1600" b="0" i="1">
                              <a:latin typeface="Cambria Math" panose="02040503050406030204" pitchFamily="18" charset="0"/>
                            </a:rPr>
                          </m:ctrlPr>
                        </m:sSupPr>
                        <m:e>
                          <m:r>
                            <a:rPr lang="en-US" sz="1600" b="0" i="1">
                              <a:latin typeface="Cambria Math" panose="02040503050406030204" pitchFamily="18" charset="0"/>
                            </a:rPr>
                            <m:t>𝑑</m:t>
                          </m:r>
                        </m:e>
                        <m:sup>
                          <m:r>
                            <a:rPr lang="en-US" sz="1600" b="0" i="1" smtClean="0">
                              <a:latin typeface="Cambria Math" panose="02040503050406030204" pitchFamily="18" charset="0"/>
                            </a:rPr>
                            <m:t>2</m:t>
                          </m:r>
                        </m:sup>
                      </m:sSup>
                      <m:r>
                        <a:rPr lang="en-US" sz="1600" b="0" i="1" smtClean="0">
                          <a:latin typeface="Cambria Math" panose="02040503050406030204" pitchFamily="18" charset="0"/>
                        </a:rPr>
                        <m:t>)</m:t>
                      </m:r>
                    </m:oMath>
                  </m:oMathPara>
                </a14:m>
                <a:endParaRPr lang="en-US" sz="1600" dirty="0"/>
              </a:p>
            </p:txBody>
          </p:sp>
        </mc:Choice>
        <mc:Fallback xmlns="">
          <p:sp>
            <p:nvSpPr>
              <p:cNvPr id="2" name="TextBox 1">
                <a:extLst>
                  <a:ext uri="{FF2B5EF4-FFF2-40B4-BE49-F238E27FC236}">
                    <a16:creationId xmlns:a16="http://schemas.microsoft.com/office/drawing/2014/main" id="{EEEF6868-04F3-137F-9FB5-151D7774FBB0}"/>
                  </a:ext>
                </a:extLst>
              </p:cNvPr>
              <p:cNvSpPr txBox="1">
                <a:spLocks noRot="1" noChangeAspect="1" noMove="1" noResize="1" noEditPoints="1" noAdjustHandles="1" noChangeArrowheads="1" noChangeShapeType="1" noTextEdit="1"/>
              </p:cNvSpPr>
              <p:nvPr/>
            </p:nvSpPr>
            <p:spPr>
              <a:xfrm>
                <a:off x="1295400" y="3095984"/>
                <a:ext cx="2209800" cy="338554"/>
              </a:xfrm>
              <a:prstGeom prst="rect">
                <a:avLst/>
              </a:prstGeom>
              <a:blipFill>
                <a:blip r:embed="rId5"/>
                <a:stretch>
                  <a:fillRect b="-17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39ADAEDA-F7DB-80AA-0AF5-95D0D7FF8CE9}"/>
                  </a:ext>
                </a:extLst>
              </p:cNvPr>
              <p:cNvSpPr txBox="1"/>
              <p:nvPr/>
            </p:nvSpPr>
            <p:spPr>
              <a:xfrm>
                <a:off x="1752600" y="1399248"/>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r>
                            <a:rPr lang="en-US" sz="1600" i="0">
                              <a:latin typeface="Cambria Math" panose="02040503050406030204" pitchFamily="18" charset="0"/>
                            </a:rPr>
                            <m:t>,</m:t>
                          </m:r>
                          <m:r>
                            <a:rPr lang="en-US" sz="1600" i="1">
                              <a:latin typeface="Cambria Math" panose="02040503050406030204" pitchFamily="18" charset="0"/>
                            </a:rPr>
                            <m:t>𝑏</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d>
                                    <m:dPr>
                                      <m:ctrlPr>
                                        <a:rPr lang="en-US" sz="1600" i="1">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r>
                                        <a:rPr lang="en-US" sz="1600" i="1">
                                          <a:latin typeface="Cambria Math" panose="02040503050406030204" pitchFamily="18" charset="0"/>
                                        </a:rPr>
                                        <m:t>𝑏</m:t>
                                      </m:r>
                                    </m:e>
                                  </m:d>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6" name="TextBox 5">
                <a:extLst>
                  <a:ext uri="{FF2B5EF4-FFF2-40B4-BE49-F238E27FC236}">
                    <a16:creationId xmlns:a16="http://schemas.microsoft.com/office/drawing/2014/main" id="{39ADAEDA-F7DB-80AA-0AF5-95D0D7FF8CE9}"/>
                  </a:ext>
                </a:extLst>
              </p:cNvPr>
              <p:cNvSpPr txBox="1">
                <a:spLocks noRot="1" noChangeAspect="1" noMove="1" noResize="1" noEditPoints="1" noAdjustHandles="1" noChangeArrowheads="1" noChangeShapeType="1" noTextEdit="1"/>
              </p:cNvSpPr>
              <p:nvPr/>
            </p:nvSpPr>
            <p:spPr>
              <a:xfrm>
                <a:off x="1752600" y="1399248"/>
                <a:ext cx="3771900" cy="764505"/>
              </a:xfrm>
              <a:prstGeom prst="rect">
                <a:avLst/>
              </a:prstGeom>
              <a:blipFill>
                <a:blip r:embed="rId6"/>
                <a:stretch>
                  <a:fillRect t="-101639" b="-155738"/>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092B3C7E-DA86-FAA0-18EF-831F6FAECA77}"/>
              </a:ext>
            </a:extLst>
          </p:cNvPr>
          <p:cNvSpPr txBox="1"/>
          <p:nvPr/>
        </p:nvSpPr>
        <p:spPr>
          <a:xfrm>
            <a:off x="239866" y="864890"/>
            <a:ext cx="4579144" cy="400110"/>
          </a:xfrm>
          <a:prstGeom prst="rect">
            <a:avLst/>
          </a:prstGeom>
          <a:noFill/>
        </p:spPr>
        <p:txBody>
          <a:bodyPr wrap="square">
            <a:spAutoFit/>
          </a:bodyPr>
          <a:lstStyle/>
          <a:p>
            <a:r>
              <a:rPr lang="en-US" altLang="en-US" sz="2000" kern="0" dirty="0">
                <a:latin typeface="Times New Roman" panose="02020603050405020304" pitchFamily="18" charset="0"/>
                <a:ea typeface="ＭＳ Ｐゴシック" charset="-128"/>
                <a:cs typeface="Times New Roman" panose="02020603050405020304" pitchFamily="18" charset="0"/>
              </a:rPr>
              <a:t>Task: </a:t>
            </a:r>
            <a:r>
              <a:rPr lang="en-US" altLang="en-US" sz="2000" b="0" kern="0" dirty="0">
                <a:latin typeface="Times New Roman" panose="02020603050405020304" pitchFamily="18" charset="0"/>
                <a:ea typeface="ＭＳ Ｐゴシック" charset="-128"/>
                <a:cs typeface="Times New Roman" panose="02020603050405020304" pitchFamily="18" charset="0"/>
              </a:rPr>
              <a:t>Finding the minimum of </a:t>
            </a:r>
            <a:r>
              <a:rPr lang="en-US" altLang="en-US" sz="2000" b="0" i="1" kern="0" dirty="0">
                <a:latin typeface="Times New Roman" panose="02020603050405020304" pitchFamily="18" charset="0"/>
                <a:ea typeface="ＭＳ Ｐゴシック" charset="-128"/>
                <a:cs typeface="Times New Roman" panose="02020603050405020304" pitchFamily="18" charset="0"/>
              </a:rPr>
              <a:t>E:</a:t>
            </a:r>
            <a:endParaRPr lang="en-US" altLang="en-US" sz="2000" b="0" kern="0" dirty="0">
              <a:latin typeface="Times New Roman" panose="02020603050405020304" pitchFamily="18" charset="0"/>
              <a:ea typeface="ＭＳ Ｐゴシック" charset="-128"/>
              <a:cs typeface="Times New Roman" panose="02020603050405020304" pitchFamily="18" charset="0"/>
            </a:endParaRPr>
          </a:p>
        </p:txBody>
      </p:sp>
      <p:sp>
        <p:nvSpPr>
          <p:cNvPr id="9" name="Rectangle 89">
            <a:extLst>
              <a:ext uri="{FF2B5EF4-FFF2-40B4-BE49-F238E27FC236}">
                <a16:creationId xmlns:a16="http://schemas.microsoft.com/office/drawing/2014/main" id="{4324D98D-3AB5-3F69-27D2-5B7B1646B942}"/>
              </a:ext>
            </a:extLst>
          </p:cNvPr>
          <p:cNvSpPr txBox="1">
            <a:spLocks noChangeArrowheads="1"/>
          </p:cNvSpPr>
          <p:nvPr/>
        </p:nvSpPr>
        <p:spPr bwMode="auto">
          <a:xfrm>
            <a:off x="342900" y="4087646"/>
            <a:ext cx="8610600" cy="941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spcBef>
                <a:spcPts val="600"/>
              </a:spcBef>
              <a:buNone/>
            </a:pPr>
            <a:r>
              <a:rPr lang="en-US" altLang="en-US" u="sng" kern="0" dirty="0">
                <a:latin typeface="Times New Roman" panose="02020603050405020304" pitchFamily="18" charset="0"/>
                <a:ea typeface="ＭＳ Ｐゴシック" charset="-128"/>
                <a:cs typeface="Times New Roman" panose="02020603050405020304" pitchFamily="18" charset="0"/>
              </a:rPr>
              <a:t>Gradient Descent:</a:t>
            </a:r>
            <a:r>
              <a:rPr lang="en-US" altLang="en-US" b="0" kern="0" dirty="0">
                <a:latin typeface="Times New Roman" panose="02020603050405020304" pitchFamily="18" charset="0"/>
                <a:ea typeface="ＭＳ Ｐゴシック" charset="-128"/>
                <a:cs typeface="Times New Roman" panose="02020603050405020304" pitchFamily="18" charset="0"/>
              </a:rPr>
              <a:t> an </a:t>
            </a:r>
            <a:r>
              <a:rPr lang="en-US" altLang="en-US" b="0" i="1" kern="0" dirty="0">
                <a:latin typeface="Times New Roman" panose="02020603050405020304" pitchFamily="18" charset="0"/>
                <a:ea typeface="ＭＳ Ｐゴシック" charset="-128"/>
                <a:cs typeface="Times New Roman" panose="02020603050405020304" pitchFamily="18" charset="0"/>
              </a:rPr>
              <a:t>approximation </a:t>
            </a:r>
            <a:r>
              <a:rPr lang="en-US" altLang="en-US" b="0" kern="0" dirty="0">
                <a:latin typeface="Times New Roman" panose="02020603050405020304" pitchFamily="18" charset="0"/>
                <a:ea typeface="ＭＳ Ｐゴシック" charset="-128"/>
                <a:cs typeface="Times New Roman" panose="02020603050405020304" pitchFamily="18" charset="0"/>
              </a:rPr>
              <a:t>algorithm.</a:t>
            </a:r>
          </a:p>
          <a:p>
            <a:pPr marL="0" indent="0">
              <a:spcBef>
                <a:spcPts val="600"/>
              </a:spcBef>
              <a:buNone/>
            </a:pPr>
            <a:r>
              <a:rPr lang="en-US" altLang="en-US" b="0" kern="0" dirty="0">
                <a:latin typeface="Times New Roman" panose="02020603050405020304" pitchFamily="18" charset="0"/>
                <a:ea typeface="ＭＳ Ｐゴシック" charset="-128"/>
                <a:cs typeface="Times New Roman" panose="02020603050405020304" pitchFamily="18" charset="0"/>
              </a:rPr>
              <a:t>Running time: </a:t>
            </a:r>
            <a:r>
              <a:rPr lang="en-US" altLang="en-US" b="0" i="1" kern="0" dirty="0">
                <a:latin typeface="Times New Roman" panose="02020603050405020304" pitchFamily="18" charset="0"/>
                <a:ea typeface="ＭＳ Ｐゴシック" charset="-128"/>
                <a:cs typeface="Times New Roman" panose="02020603050405020304" pitchFamily="18" charset="0"/>
              </a:rPr>
              <a:t>O</a:t>
            </a:r>
            <a:r>
              <a:rPr lang="en-US" altLang="en-US" b="0" kern="0" dirty="0">
                <a:latin typeface="Times New Roman" panose="02020603050405020304" pitchFamily="18" charset="0"/>
                <a:ea typeface="ＭＳ Ｐゴシック" charset="-128"/>
                <a:cs typeface="Times New Roman" panose="02020603050405020304" pitchFamily="18" charset="0"/>
              </a:rPr>
              <a:t>(</a:t>
            </a:r>
            <a:r>
              <a:rPr lang="en-US" altLang="en-US" b="0" i="1" kern="0" dirty="0">
                <a:latin typeface="Times New Roman" panose="02020603050405020304" pitchFamily="18" charset="0"/>
                <a:ea typeface="ＭＳ Ｐゴシック" charset="-128"/>
                <a:cs typeface="Times New Roman" panose="02020603050405020304" pitchFamily="18" charset="0"/>
              </a:rPr>
              <a:t>N</a:t>
            </a:r>
            <a:r>
              <a:rPr lang="en-US" altLang="en-US" b="0" kern="0" dirty="0">
                <a:latin typeface="Times New Roman" panose="02020603050405020304" pitchFamily="18" charset="0"/>
                <a:ea typeface="ＭＳ Ｐゴシック" charset="-128"/>
                <a:cs typeface="Times New Roman" panose="02020603050405020304" pitchFamily="18" charset="0"/>
              </a:rPr>
              <a:t>)</a:t>
            </a:r>
          </a:p>
        </p:txBody>
      </p:sp>
    </p:spTree>
    <p:extLst>
      <p:ext uri="{BB962C8B-B14F-4D97-AF65-F5344CB8AC3E}">
        <p14:creationId xmlns:p14="http://schemas.microsoft.com/office/powerpoint/2010/main" val="28088311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AF98-9799-B0C4-1DBC-6DFEE0FF69D9}"/>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3163497E-0748-1DBF-5007-4D02825551AA}"/>
              </a:ext>
            </a:extLst>
          </p:cNvPr>
          <p:cNvSpPr>
            <a:spLocks noGrp="1"/>
          </p:cNvSpPr>
          <p:nvPr>
            <p:ph idx="1"/>
          </p:nvPr>
        </p:nvSpPr>
        <p:spPr>
          <a:xfrm>
            <a:off x="762000" y="1023937"/>
            <a:ext cx="5889625" cy="4810125"/>
          </a:xfrm>
        </p:spPr>
        <p:txBody>
          <a:bodyPr/>
          <a:lstStyle/>
          <a:p>
            <a:pPr marL="681038" lvl="1">
              <a:spcBef>
                <a:spcPts val="1800"/>
              </a:spcBef>
              <a:buClrTx/>
              <a:buFont typeface="Arial" panose="020B0604020202020204" pitchFamily="34" charset="0"/>
              <a:buChar char="•"/>
            </a:pPr>
            <a:r>
              <a:rPr lang="en-US" altLang="en-US" sz="1600" dirty="0">
                <a:ea typeface="ＭＳ Ｐゴシック" charset="-128"/>
              </a:rPr>
              <a:t>Introduction</a:t>
            </a:r>
          </a:p>
          <a:p>
            <a:pPr marL="681038" lvl="1">
              <a:spcBef>
                <a:spcPts val="1800"/>
              </a:spcBef>
              <a:buClrTx/>
              <a:buFont typeface="Arial" panose="020B0604020202020204" pitchFamily="34" charset="0"/>
              <a:buChar char="•"/>
            </a:pPr>
            <a:r>
              <a:rPr lang="en-US" altLang="en-US" sz="1600" dirty="0">
                <a:ea typeface="ＭＳ Ｐゴシック" charset="-128"/>
              </a:rPr>
              <a:t>Simple predictions</a:t>
            </a:r>
          </a:p>
          <a:p>
            <a:pPr marL="681038" lvl="1">
              <a:spcBef>
                <a:spcPts val="1800"/>
              </a:spcBef>
              <a:buClrTx/>
              <a:buFont typeface="Arial" panose="020B0604020202020204" pitchFamily="34" charset="0"/>
              <a:buChar char="•"/>
            </a:pPr>
            <a:r>
              <a:rPr lang="en-US" altLang="en-US" sz="1600" dirty="0">
                <a:ea typeface="ＭＳ Ｐゴシック" charset="-128"/>
              </a:rPr>
              <a:t>Gradient Descent</a:t>
            </a:r>
          </a:p>
          <a:p>
            <a:pPr marL="681038" lvl="1">
              <a:spcBef>
                <a:spcPts val="1800"/>
              </a:spcBef>
              <a:buClrTx/>
              <a:buFont typeface="Arial" panose="020B0604020202020204" pitchFamily="34" charset="0"/>
              <a:buChar char="•"/>
            </a:pPr>
            <a:r>
              <a:rPr lang="en-US" altLang="en-US" sz="1600" dirty="0">
                <a:ea typeface="ＭＳ Ｐゴシック" charset="-128"/>
              </a:rPr>
              <a:t>Predicting many features</a:t>
            </a:r>
          </a:p>
          <a:p>
            <a:pPr marL="681038" lvl="1">
              <a:spcBef>
                <a:spcPts val="1800"/>
              </a:spcBef>
              <a:buClrTx/>
              <a:buFont typeface="Arial" panose="020B0604020202020204" pitchFamily="34" charset="0"/>
              <a:buChar char="•"/>
            </a:pPr>
            <a:r>
              <a:rPr lang="en-US" altLang="en-US" sz="1600" dirty="0">
                <a:ea typeface="ＭＳ Ｐゴシック" charset="-128"/>
              </a:rPr>
              <a:t>Neural networks</a:t>
            </a:r>
          </a:p>
        </p:txBody>
      </p:sp>
      <p:sp>
        <p:nvSpPr>
          <p:cNvPr id="18435" name="Title 2">
            <a:extLst>
              <a:ext uri="{FF2B5EF4-FFF2-40B4-BE49-F238E27FC236}">
                <a16:creationId xmlns:a16="http://schemas.microsoft.com/office/drawing/2014/main" id="{CCFE4085-7F47-2CC2-CC50-94C4F6A27FCD}"/>
              </a:ext>
            </a:extLst>
          </p:cNvPr>
          <p:cNvSpPr>
            <a:spLocks noGrp="1"/>
          </p:cNvSpPr>
          <p:nvPr>
            <p:ph type="title"/>
          </p:nvPr>
        </p:nvSpPr>
        <p:spPr/>
        <p:txBody>
          <a:bodyPr/>
          <a:lstStyle/>
          <a:p>
            <a:r>
              <a:rPr lang="en-US" altLang="en-US" dirty="0"/>
              <a:t>Lecture plan</a:t>
            </a:r>
          </a:p>
        </p:txBody>
      </p:sp>
      <p:sp>
        <p:nvSpPr>
          <p:cNvPr id="2" name="Right Arrow 1">
            <a:extLst>
              <a:ext uri="{FF2B5EF4-FFF2-40B4-BE49-F238E27FC236}">
                <a16:creationId xmlns:a16="http://schemas.microsoft.com/office/drawing/2014/main" id="{F6C805A7-79BC-0498-102F-B9AF771839B5}"/>
              </a:ext>
            </a:extLst>
          </p:cNvPr>
          <p:cNvSpPr/>
          <p:nvPr/>
        </p:nvSpPr>
        <p:spPr bwMode="auto">
          <a:xfrm>
            <a:off x="990600" y="1984375"/>
            <a:ext cx="465138" cy="377825"/>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a:lstStyle/>
          <a:p>
            <a:pPr>
              <a:defRPr/>
            </a:pPr>
            <a:endParaRPr lang="en-US" sz="1200" dirty="0">
              <a:latin typeface="Comic Sans MS" charset="0"/>
              <a:cs typeface="ＭＳ Ｐゴシック" charset="-128"/>
            </a:endParaRPr>
          </a:p>
        </p:txBody>
      </p:sp>
    </p:spTree>
    <p:extLst>
      <p:ext uri="{BB962C8B-B14F-4D97-AF65-F5344CB8AC3E}">
        <p14:creationId xmlns:p14="http://schemas.microsoft.com/office/powerpoint/2010/main" val="2858994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9A28F44-2DF8-FC5C-F0B8-C2A3A083AC74}"/>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EA6659C-A99D-F941-C4EC-ABFD13506985}"/>
              </a:ext>
            </a:extLst>
          </p:cNvPr>
          <p:cNvSpPr>
            <a:spLocks noGrp="1" noChangeArrowheads="1"/>
          </p:cNvSpPr>
          <p:nvPr>
            <p:ph type="title"/>
          </p:nvPr>
        </p:nvSpPr>
        <p:spPr/>
        <p:txBody>
          <a:bodyPr/>
          <a:lstStyle/>
          <a:p>
            <a:pPr>
              <a:defRPr/>
            </a:pPr>
            <a:r>
              <a:rPr lang="en-US" dirty="0">
                <a:cs typeface="+mj-cs"/>
              </a:rPr>
              <a:t>Gradient Descent </a:t>
            </a:r>
            <a:r>
              <a:rPr lang="en-US" sz="1600" dirty="0">
                <a:cs typeface="+mj-cs"/>
              </a:rPr>
              <a:t>(General Idea)</a:t>
            </a:r>
          </a:p>
        </p:txBody>
      </p:sp>
      <p:sp>
        <p:nvSpPr>
          <p:cNvPr id="5" name="Rectangle 89">
            <a:extLst>
              <a:ext uri="{FF2B5EF4-FFF2-40B4-BE49-F238E27FC236}">
                <a16:creationId xmlns:a16="http://schemas.microsoft.com/office/drawing/2014/main" id="{158CCB92-FF29-3DD6-FB7C-BD98DF8575E1}"/>
              </a:ext>
            </a:extLst>
          </p:cNvPr>
          <p:cNvSpPr txBox="1">
            <a:spLocks noChangeArrowheads="1"/>
          </p:cNvSpPr>
          <p:nvPr/>
        </p:nvSpPr>
        <p:spPr bwMode="auto">
          <a:xfrm>
            <a:off x="1186348" y="929771"/>
            <a:ext cx="3209836"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buNone/>
            </a:pPr>
            <a:r>
              <a:rPr lang="en-US" altLang="en-US" b="0" kern="0" dirty="0">
                <a:latin typeface="Times New Roman" panose="02020603050405020304" pitchFamily="18" charset="0"/>
                <a:ea typeface="ＭＳ Ｐゴシック" charset="-128"/>
                <a:cs typeface="Times New Roman" panose="02020603050405020304" pitchFamily="18" charset="0"/>
              </a:rPr>
              <a:t>Let’s ignore </a:t>
            </a:r>
            <a:r>
              <a:rPr lang="en-US" altLang="en-US" b="0" i="1" kern="0" dirty="0">
                <a:latin typeface="Times New Roman" panose="02020603050405020304" pitchFamily="18" charset="0"/>
                <a:ea typeface="ＭＳ Ｐゴシック" charset="-128"/>
                <a:cs typeface="Times New Roman" panose="02020603050405020304" pitchFamily="18" charset="0"/>
              </a:rPr>
              <a:t>b</a:t>
            </a:r>
            <a:r>
              <a:rPr lang="en-US" altLang="en-US" b="0" kern="0" dirty="0">
                <a:latin typeface="Times New Roman" panose="02020603050405020304" pitchFamily="18" charset="0"/>
                <a:ea typeface="ＭＳ Ｐゴシック" charset="-128"/>
                <a:cs typeface="Times New Roman" panose="02020603050405020304" pitchFamily="18" charset="0"/>
              </a:rPr>
              <a:t> for now,</a:t>
            </a:r>
            <a:br>
              <a:rPr lang="en-US" altLang="en-US" b="0" kern="0" dirty="0">
                <a:latin typeface="Times New Roman" panose="02020603050405020304" pitchFamily="18" charset="0"/>
                <a:ea typeface="ＭＳ Ｐゴシック" charset="-128"/>
                <a:cs typeface="Times New Roman" panose="02020603050405020304" pitchFamily="18" charset="0"/>
              </a:rPr>
            </a:br>
            <a:r>
              <a:rPr lang="en-US" altLang="en-US" b="0" kern="0" dirty="0">
                <a:latin typeface="Times New Roman" panose="02020603050405020304" pitchFamily="18" charset="0"/>
                <a:ea typeface="ＭＳ Ｐゴシック" charset="-128"/>
                <a:cs typeface="Times New Roman" panose="02020603050405020304" pitchFamily="18" charset="0"/>
              </a:rPr>
              <a:t>and find </a:t>
            </a:r>
            <a:r>
              <a:rPr lang="en-US" altLang="en-US" b="0" i="1" kern="0" dirty="0">
                <a:latin typeface="Times New Roman" panose="02020603050405020304" pitchFamily="18" charset="0"/>
                <a:ea typeface="ＭＳ Ｐゴシック" charset="-128"/>
                <a:cs typeface="Times New Roman" panose="02020603050405020304" pitchFamily="18" charset="0"/>
              </a:rPr>
              <a:t>a</a:t>
            </a:r>
            <a:r>
              <a:rPr lang="en-US" altLang="en-US" b="0" kern="0" dirty="0">
                <a:latin typeface="Times New Roman" panose="02020603050405020304" pitchFamily="18" charset="0"/>
                <a:ea typeface="ＭＳ Ｐゴシック" charset="-128"/>
                <a:cs typeface="Times New Roman" panose="02020603050405020304" pitchFamily="18" charset="0"/>
              </a:rPr>
              <a:t> that minimizes:</a:t>
            </a: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br>
              <a:rPr lang="en-US" altLang="en-US" b="0" kern="0" dirty="0">
                <a:latin typeface="Times New Roman" panose="02020603050405020304" pitchFamily="18" charset="0"/>
                <a:ea typeface="ＭＳ Ｐゴシック" charset="-128"/>
                <a:cs typeface="Times New Roman" panose="02020603050405020304" pitchFamily="18" charset="0"/>
              </a:rPr>
            </a:br>
            <a:endParaRPr lang="en-US" altLang="en-US" b="0" kern="0" dirty="0">
              <a:latin typeface="Times New Roman" panose="02020603050405020304" pitchFamily="18" charset="0"/>
              <a:ea typeface="ＭＳ Ｐゴシック" charset="-128"/>
              <a:cs typeface="Times New Roman" panose="02020603050405020304" pitchFamily="18" charset="0"/>
            </a:endParaRPr>
          </a:p>
          <a:p>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9DFD0F4-C3E3-B029-EA79-3B994BD0A021}"/>
                  </a:ext>
                </a:extLst>
              </p:cNvPr>
              <p:cNvSpPr txBox="1"/>
              <p:nvPr/>
            </p:nvSpPr>
            <p:spPr>
              <a:xfrm>
                <a:off x="509984" y="1676400"/>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6" name="TextBox 5">
                <a:extLst>
                  <a:ext uri="{FF2B5EF4-FFF2-40B4-BE49-F238E27FC236}">
                    <a16:creationId xmlns:a16="http://schemas.microsoft.com/office/drawing/2014/main" id="{19DFD0F4-C3E3-B029-EA79-3B994BD0A021}"/>
                  </a:ext>
                </a:extLst>
              </p:cNvPr>
              <p:cNvSpPr txBox="1">
                <a:spLocks noRot="1" noChangeAspect="1" noMove="1" noResize="1" noEditPoints="1" noAdjustHandles="1" noChangeArrowheads="1" noChangeShapeType="1" noTextEdit="1"/>
              </p:cNvSpPr>
              <p:nvPr/>
            </p:nvSpPr>
            <p:spPr>
              <a:xfrm>
                <a:off x="509984" y="1676400"/>
                <a:ext cx="3771900" cy="764505"/>
              </a:xfrm>
              <a:prstGeom prst="rect">
                <a:avLst/>
              </a:prstGeom>
              <a:blipFill>
                <a:blip r:embed="rId3"/>
                <a:stretch>
                  <a:fillRect t="-103333" b="-160000"/>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5A2B113F-0839-D54C-A363-0DF4875DE022}"/>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
        <p:nvSpPr>
          <p:cNvPr id="9" name="Rectangle 2">
            <a:extLst>
              <a:ext uri="{FF2B5EF4-FFF2-40B4-BE49-F238E27FC236}">
                <a16:creationId xmlns:a16="http://schemas.microsoft.com/office/drawing/2014/main" id="{75F50020-137B-D012-3CB3-43CDF0B13339}"/>
              </a:ext>
            </a:extLst>
          </p:cNvPr>
          <p:cNvSpPr>
            <a:spLocks noChangeArrowheads="1"/>
          </p:cNvSpPr>
          <p:nvPr/>
        </p:nvSpPr>
        <p:spPr bwMode="auto">
          <a:xfrm>
            <a:off x="4708161" y="1210989"/>
            <a:ext cx="3495207" cy="102748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0" anchor="ctr" anchorCtr="0">
            <a:noAutofit/>
          </a:bodyPr>
          <a:lstStyle/>
          <a:p>
            <a:pPr algn="l">
              <a:spcBef>
                <a:spcPts val="300"/>
              </a:spcBef>
            </a:pPr>
            <a:r>
              <a:rPr lang="en-US" sz="1400" b="0" dirty="0">
                <a:latin typeface="Times New Roman" panose="02020603050405020304" pitchFamily="18" charset="0"/>
                <a:cs typeface="Times New Roman" panose="02020603050405020304" pitchFamily="18" charset="0"/>
              </a:rPr>
              <a:t>Initialize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 to a random value</a:t>
            </a:r>
          </a:p>
          <a:p>
            <a:pPr algn="l">
              <a:spcBef>
                <a:spcPts val="300"/>
              </a:spcBef>
            </a:pPr>
            <a:r>
              <a:rPr lang="en-US" sz="1400" b="0" dirty="0">
                <a:latin typeface="Times New Roman" panose="02020603050405020304" pitchFamily="18" charset="0"/>
                <a:cs typeface="Times New Roman" panose="02020603050405020304" pitchFamily="18" charset="0"/>
              </a:rPr>
              <a:t>for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 1 …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a:t>
            </a:r>
          </a:p>
          <a:p>
            <a:pPr algn="l">
              <a:spcBef>
                <a:spcPts val="300"/>
              </a:spcBef>
            </a:pPr>
            <a:r>
              <a:rPr lang="en-US" sz="1400" b="0" dirty="0">
                <a:effectLst/>
                <a:latin typeface="Times New Roman" panose="02020603050405020304" pitchFamily="18" charset="0"/>
                <a:cs typeface="Times New Roman" panose="02020603050405020304" pitchFamily="18" charset="0"/>
              </a:rPr>
              <a:t>      change </a:t>
            </a:r>
            <a:r>
              <a:rPr lang="en-US" sz="1400" b="0" i="1" dirty="0">
                <a:effectLst/>
                <a:latin typeface="Times New Roman" panose="02020603050405020304" pitchFamily="18" charset="0"/>
                <a:cs typeface="Times New Roman" panose="02020603050405020304" pitchFamily="18" charset="0"/>
              </a:rPr>
              <a:t>a</a:t>
            </a:r>
            <a:r>
              <a:rPr lang="en-US" sz="1400" b="0" dirty="0">
                <a:effectLst/>
                <a:latin typeface="Times New Roman" panose="02020603050405020304" pitchFamily="18" charset="0"/>
                <a:cs typeface="Times New Roman" panose="02020603050405020304" pitchFamily="18" charset="0"/>
              </a:rPr>
              <a:t> according to an </a:t>
            </a:r>
            <a:r>
              <a:rPr lang="en-US" sz="1400" dirty="0">
                <a:effectLst/>
                <a:latin typeface="Times New Roman" panose="02020603050405020304" pitchFamily="18" charset="0"/>
                <a:cs typeface="Times New Roman" panose="02020603050405020304" pitchFamily="18" charset="0"/>
              </a:rPr>
              <a:t>update rule</a:t>
            </a:r>
            <a:r>
              <a:rPr lang="en-US" sz="1400" b="0" dirty="0">
                <a:effectLst/>
                <a:latin typeface="Times New Roman" panose="02020603050405020304" pitchFamily="18" charset="0"/>
                <a:cs typeface="Times New Roman" panose="02020603050405020304" pitchFamily="18" charset="0"/>
              </a:rPr>
              <a:t>.</a:t>
            </a:r>
          </a:p>
        </p:txBody>
      </p:sp>
      <p:sp>
        <p:nvSpPr>
          <p:cNvPr id="10" name="TextBox 9">
            <a:extLst>
              <a:ext uri="{FF2B5EF4-FFF2-40B4-BE49-F238E27FC236}">
                <a16:creationId xmlns:a16="http://schemas.microsoft.com/office/drawing/2014/main" id="{38D32550-4E3E-7BAA-7C9D-EDC50D1DBCFD}"/>
              </a:ext>
            </a:extLst>
          </p:cNvPr>
          <p:cNvSpPr txBox="1"/>
          <p:nvPr/>
        </p:nvSpPr>
        <p:spPr>
          <a:xfrm>
            <a:off x="4622162" y="862861"/>
            <a:ext cx="981359" cy="307777"/>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Algorithm:</a:t>
            </a:r>
          </a:p>
        </p:txBody>
      </p:sp>
    </p:spTree>
    <p:extLst>
      <p:ext uri="{BB962C8B-B14F-4D97-AF65-F5344CB8AC3E}">
        <p14:creationId xmlns:p14="http://schemas.microsoft.com/office/powerpoint/2010/main" val="4021182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C25890C-D58E-205B-79CB-4BF1C1853480}"/>
            </a:ext>
          </a:extLst>
        </p:cNvPr>
        <p:cNvGrpSpPr/>
        <p:nvPr/>
      </p:nvGrpSpPr>
      <p:grpSpPr>
        <a:xfrm>
          <a:off x="0" y="0"/>
          <a:ext cx="0" cy="0"/>
          <a:chOff x="0" y="0"/>
          <a:chExt cx="0" cy="0"/>
        </a:xfrm>
      </p:grpSpPr>
      <p:pic>
        <p:nvPicPr>
          <p:cNvPr id="3" name="Google Shape;356;p49">
            <a:extLst>
              <a:ext uri="{FF2B5EF4-FFF2-40B4-BE49-F238E27FC236}">
                <a16:creationId xmlns:a16="http://schemas.microsoft.com/office/drawing/2014/main" id="{29022FB7-0738-3294-7A15-5A8CCAD82721}"/>
              </a:ext>
            </a:extLst>
          </p:cNvPr>
          <p:cNvPicPr preferRelativeResize="0"/>
          <p:nvPr/>
        </p:nvPicPr>
        <p:blipFill rotWithShape="1">
          <a:blip r:embed="rId3">
            <a:alphaModFix/>
          </a:blip>
          <a:srcRect l="9028" t="7640" r="8334" b="4629"/>
          <a:stretch/>
        </p:blipFill>
        <p:spPr>
          <a:xfrm>
            <a:off x="883775" y="1730096"/>
            <a:ext cx="3373509" cy="2686050"/>
          </a:xfrm>
          <a:prstGeom prst="rect">
            <a:avLst/>
          </a:prstGeom>
          <a:noFill/>
          <a:ln>
            <a:noFill/>
          </a:ln>
        </p:spPr>
      </p:pic>
      <p:sp>
        <p:nvSpPr>
          <p:cNvPr id="2" name="Footer Placeholder 1">
            <a:extLst>
              <a:ext uri="{FF2B5EF4-FFF2-40B4-BE49-F238E27FC236}">
                <a16:creationId xmlns:a16="http://schemas.microsoft.com/office/drawing/2014/main" id="{0C79BAD6-A5E7-0352-BDA4-0B4436A62ADD}"/>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
        <p:nvSpPr>
          <p:cNvPr id="15" name="Google Shape;359;p49">
            <a:extLst>
              <a:ext uri="{FF2B5EF4-FFF2-40B4-BE49-F238E27FC236}">
                <a16:creationId xmlns:a16="http://schemas.microsoft.com/office/drawing/2014/main" id="{AE7987B3-C697-C8FE-8096-B36FE15CE5B3}"/>
              </a:ext>
            </a:extLst>
          </p:cNvPr>
          <p:cNvSpPr/>
          <p:nvPr/>
        </p:nvSpPr>
        <p:spPr>
          <a:xfrm>
            <a:off x="3625211" y="3096302"/>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A65FD8E3-513D-293D-D3B0-3F32FBE59723}"/>
                  </a:ext>
                </a:extLst>
              </p:cNvPr>
              <p:cNvSpPr txBox="1"/>
              <p:nvPr/>
            </p:nvSpPr>
            <p:spPr>
              <a:xfrm>
                <a:off x="2139822" y="4388385"/>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oMath>
                  </m:oMathPara>
                </a14:m>
                <a:endParaRPr lang="en-US" sz="1600" b="0" dirty="0"/>
              </a:p>
            </p:txBody>
          </p:sp>
        </mc:Choice>
        <mc:Fallback xmlns="">
          <p:sp>
            <p:nvSpPr>
              <p:cNvPr id="17" name="TextBox 16">
                <a:extLst>
                  <a:ext uri="{FF2B5EF4-FFF2-40B4-BE49-F238E27FC236}">
                    <a16:creationId xmlns:a16="http://schemas.microsoft.com/office/drawing/2014/main" id="{A65FD8E3-513D-293D-D3B0-3F32FBE59723}"/>
                  </a:ext>
                </a:extLst>
              </p:cNvPr>
              <p:cNvSpPr txBox="1">
                <a:spLocks noRot="1" noChangeAspect="1" noMove="1" noResize="1" noEditPoints="1" noAdjustHandles="1" noChangeArrowheads="1" noChangeShapeType="1" noTextEdit="1"/>
              </p:cNvSpPr>
              <p:nvPr/>
            </p:nvSpPr>
            <p:spPr>
              <a:xfrm>
                <a:off x="2139822" y="4388385"/>
                <a:ext cx="984378" cy="338554"/>
              </a:xfrm>
              <a:prstGeom prst="rect">
                <a:avLst/>
              </a:prstGeom>
              <a:blipFill>
                <a:blip r:embed="rId4"/>
                <a:stretch>
                  <a:fillRect/>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FB928C5E-B448-8BA9-98B4-2F02B8B135E6}"/>
              </a:ext>
            </a:extLst>
          </p:cNvPr>
          <p:cNvSpPr txBox="1"/>
          <p:nvPr/>
        </p:nvSpPr>
        <p:spPr>
          <a:xfrm>
            <a:off x="3811889" y="2998419"/>
            <a:ext cx="1228221" cy="338555"/>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Random value</a:t>
            </a:r>
          </a:p>
        </p:txBody>
      </p:sp>
      <p:cxnSp>
        <p:nvCxnSpPr>
          <p:cNvPr id="21" name="Google Shape;361;p49">
            <a:extLst>
              <a:ext uri="{FF2B5EF4-FFF2-40B4-BE49-F238E27FC236}">
                <a16:creationId xmlns:a16="http://schemas.microsoft.com/office/drawing/2014/main" id="{7AD19567-3CBF-87DB-61A5-EA69DD5D4796}"/>
              </a:ext>
            </a:extLst>
          </p:cNvPr>
          <p:cNvCxnSpPr/>
          <p:nvPr/>
        </p:nvCxnSpPr>
        <p:spPr>
          <a:xfrm rot="5400000">
            <a:off x="3418345" y="3177136"/>
            <a:ext cx="287700" cy="162300"/>
          </a:xfrm>
          <a:prstGeom prst="curvedConnector3">
            <a:avLst>
              <a:gd name="adj1" fmla="val -65931"/>
            </a:avLst>
          </a:prstGeom>
          <a:noFill/>
          <a:ln w="9525" cap="flat" cmpd="sng">
            <a:solidFill>
              <a:schemeClr val="accent1"/>
            </a:solidFill>
            <a:prstDash val="solid"/>
            <a:miter lim="800000"/>
            <a:headEnd type="none" w="sm" len="sm"/>
            <a:tailEnd type="triangle" w="med" len="med"/>
          </a:ln>
        </p:spPr>
      </p:cxnSp>
      <p:sp>
        <p:nvSpPr>
          <p:cNvPr id="22" name="TextBox 21">
            <a:extLst>
              <a:ext uri="{FF2B5EF4-FFF2-40B4-BE49-F238E27FC236}">
                <a16:creationId xmlns:a16="http://schemas.microsoft.com/office/drawing/2014/main" id="{194CE0DA-38BD-3056-779B-6F4323B0F7AB}"/>
              </a:ext>
            </a:extLst>
          </p:cNvPr>
          <p:cNvSpPr txBox="1"/>
          <p:nvPr/>
        </p:nvSpPr>
        <p:spPr>
          <a:xfrm>
            <a:off x="3383166" y="2559585"/>
            <a:ext cx="274434" cy="307777"/>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935CE6F4-7147-F708-7538-F9D619BB225C}"/>
                  </a:ext>
                </a:extLst>
              </p:cNvPr>
              <p:cNvSpPr txBox="1"/>
              <p:nvPr/>
            </p:nvSpPr>
            <p:spPr>
              <a:xfrm>
                <a:off x="812162" y="4821479"/>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23" name="TextBox 22">
                <a:extLst>
                  <a:ext uri="{FF2B5EF4-FFF2-40B4-BE49-F238E27FC236}">
                    <a16:creationId xmlns:a16="http://schemas.microsoft.com/office/drawing/2014/main" id="{935CE6F4-7147-F708-7538-F9D619BB225C}"/>
                  </a:ext>
                </a:extLst>
              </p:cNvPr>
              <p:cNvSpPr txBox="1">
                <a:spLocks noRot="1" noChangeAspect="1" noMove="1" noResize="1" noEditPoints="1" noAdjustHandles="1" noChangeArrowheads="1" noChangeShapeType="1" noTextEdit="1"/>
              </p:cNvSpPr>
              <p:nvPr/>
            </p:nvSpPr>
            <p:spPr>
              <a:xfrm>
                <a:off x="812162" y="4821479"/>
                <a:ext cx="3771900" cy="764505"/>
              </a:xfrm>
              <a:prstGeom prst="rect">
                <a:avLst/>
              </a:prstGeom>
              <a:blipFill>
                <a:blip r:embed="rId5"/>
                <a:stretch>
                  <a:fillRect t="-100000" b="-157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0ECF19E-121D-FD7E-53CA-BF7B333441E8}"/>
                  </a:ext>
                </a:extLst>
              </p:cNvPr>
              <p:cNvSpPr txBox="1"/>
              <p:nvPr/>
            </p:nvSpPr>
            <p:spPr>
              <a:xfrm>
                <a:off x="80691" y="2746631"/>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oMath>
                  </m:oMathPara>
                </a14:m>
                <a:endParaRPr lang="en-US" sz="1600" dirty="0"/>
              </a:p>
            </p:txBody>
          </p:sp>
        </mc:Choice>
        <mc:Fallback xmlns="">
          <p:sp>
            <p:nvSpPr>
              <p:cNvPr id="25" name="TextBox 24">
                <a:extLst>
                  <a:ext uri="{FF2B5EF4-FFF2-40B4-BE49-F238E27FC236}">
                    <a16:creationId xmlns:a16="http://schemas.microsoft.com/office/drawing/2014/main" id="{70ECF19E-121D-FD7E-53CA-BF7B333441E8}"/>
                  </a:ext>
                </a:extLst>
              </p:cNvPr>
              <p:cNvSpPr txBox="1">
                <a:spLocks noRot="1" noChangeAspect="1" noMove="1" noResize="1" noEditPoints="1" noAdjustHandles="1" noChangeArrowheads="1" noChangeShapeType="1" noTextEdit="1"/>
              </p:cNvSpPr>
              <p:nvPr/>
            </p:nvSpPr>
            <p:spPr>
              <a:xfrm>
                <a:off x="80691" y="2746631"/>
                <a:ext cx="984378" cy="338554"/>
              </a:xfrm>
              <a:prstGeom prst="rect">
                <a:avLst/>
              </a:prstGeom>
              <a:blipFill>
                <a:blip r:embed="rId6"/>
                <a:stretch>
                  <a:fillRect/>
                </a:stretch>
              </a:blipFill>
            </p:spPr>
            <p:txBody>
              <a:bodyPr/>
              <a:lstStyle/>
              <a:p>
                <a:r>
                  <a:rPr lang="en-US">
                    <a:noFill/>
                  </a:rPr>
                  <a:t> </a:t>
                </a:r>
              </a:p>
            </p:txBody>
          </p:sp>
        </mc:Fallback>
      </mc:AlternateContent>
      <p:sp>
        <p:nvSpPr>
          <p:cNvPr id="26" name="Rectangle 2">
            <a:extLst>
              <a:ext uri="{FF2B5EF4-FFF2-40B4-BE49-F238E27FC236}">
                <a16:creationId xmlns:a16="http://schemas.microsoft.com/office/drawing/2014/main" id="{E8923B92-B73A-A728-E32E-C4235A33452F}"/>
              </a:ext>
            </a:extLst>
          </p:cNvPr>
          <p:cNvSpPr>
            <a:spLocks noChangeArrowheads="1"/>
          </p:cNvSpPr>
          <p:nvPr/>
        </p:nvSpPr>
        <p:spPr bwMode="auto">
          <a:xfrm>
            <a:off x="4708161" y="1210989"/>
            <a:ext cx="3495207" cy="102748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0" anchor="ctr" anchorCtr="0">
            <a:noAutofit/>
          </a:bodyPr>
          <a:lstStyle/>
          <a:p>
            <a:pPr algn="l">
              <a:spcBef>
                <a:spcPts val="300"/>
              </a:spcBef>
            </a:pPr>
            <a:r>
              <a:rPr lang="en-US" sz="1400" b="0" dirty="0">
                <a:latin typeface="Times New Roman" panose="02020603050405020304" pitchFamily="18" charset="0"/>
                <a:cs typeface="Times New Roman" panose="02020603050405020304" pitchFamily="18" charset="0"/>
              </a:rPr>
              <a:t>Initialize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 to a random value</a:t>
            </a:r>
          </a:p>
          <a:p>
            <a:pPr algn="l">
              <a:spcBef>
                <a:spcPts val="300"/>
              </a:spcBef>
            </a:pPr>
            <a:r>
              <a:rPr lang="en-US" sz="1400" b="0" dirty="0">
                <a:latin typeface="Times New Roman" panose="02020603050405020304" pitchFamily="18" charset="0"/>
                <a:cs typeface="Times New Roman" panose="02020603050405020304" pitchFamily="18" charset="0"/>
              </a:rPr>
              <a:t>for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 1 …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a:t>
            </a:r>
          </a:p>
          <a:p>
            <a:pPr algn="l">
              <a:spcBef>
                <a:spcPts val="300"/>
              </a:spcBef>
            </a:pPr>
            <a:r>
              <a:rPr lang="en-US" sz="1400" b="0" dirty="0">
                <a:effectLst/>
                <a:latin typeface="Times New Roman" panose="02020603050405020304" pitchFamily="18" charset="0"/>
                <a:cs typeface="Times New Roman" panose="02020603050405020304" pitchFamily="18" charset="0"/>
              </a:rPr>
              <a:t>      change </a:t>
            </a:r>
            <a:r>
              <a:rPr lang="en-US" sz="1400" b="0" i="1" dirty="0">
                <a:effectLst/>
                <a:latin typeface="Times New Roman" panose="02020603050405020304" pitchFamily="18" charset="0"/>
                <a:cs typeface="Times New Roman" panose="02020603050405020304" pitchFamily="18" charset="0"/>
              </a:rPr>
              <a:t>a</a:t>
            </a:r>
            <a:r>
              <a:rPr lang="en-US" sz="1400" b="0" dirty="0">
                <a:effectLst/>
                <a:latin typeface="Times New Roman" panose="02020603050405020304" pitchFamily="18" charset="0"/>
                <a:cs typeface="Times New Roman" panose="02020603050405020304" pitchFamily="18" charset="0"/>
              </a:rPr>
              <a:t> according to an </a:t>
            </a:r>
            <a:r>
              <a:rPr lang="en-US" sz="1400" dirty="0">
                <a:effectLst/>
                <a:latin typeface="Times New Roman" panose="02020603050405020304" pitchFamily="18" charset="0"/>
                <a:cs typeface="Times New Roman" panose="02020603050405020304" pitchFamily="18" charset="0"/>
              </a:rPr>
              <a:t>update rule</a:t>
            </a:r>
            <a:r>
              <a:rPr lang="en-US" sz="1400" b="0" dirty="0">
                <a:effectLst/>
                <a:latin typeface="Times New Roman" panose="02020603050405020304" pitchFamily="18" charset="0"/>
                <a:cs typeface="Times New Roman" panose="02020603050405020304" pitchFamily="18" charset="0"/>
              </a:rPr>
              <a:t>.</a:t>
            </a:r>
          </a:p>
        </p:txBody>
      </p:sp>
      <p:sp>
        <p:nvSpPr>
          <p:cNvPr id="27" name="TextBox 26">
            <a:extLst>
              <a:ext uri="{FF2B5EF4-FFF2-40B4-BE49-F238E27FC236}">
                <a16:creationId xmlns:a16="http://schemas.microsoft.com/office/drawing/2014/main" id="{996206CC-B354-0DBD-68EB-D8F74453DC0A}"/>
              </a:ext>
            </a:extLst>
          </p:cNvPr>
          <p:cNvSpPr txBox="1"/>
          <p:nvPr/>
        </p:nvSpPr>
        <p:spPr>
          <a:xfrm>
            <a:off x="4622162" y="862861"/>
            <a:ext cx="981359" cy="307777"/>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Algorithm:</a:t>
            </a:r>
          </a:p>
        </p:txBody>
      </p:sp>
      <p:sp>
        <p:nvSpPr>
          <p:cNvPr id="5" name="Rectangle 88">
            <a:extLst>
              <a:ext uri="{FF2B5EF4-FFF2-40B4-BE49-F238E27FC236}">
                <a16:creationId xmlns:a16="http://schemas.microsoft.com/office/drawing/2014/main" id="{C31FEB87-531F-A946-7083-598C5C0E9421}"/>
              </a:ext>
            </a:extLst>
          </p:cNvPr>
          <p:cNvSpPr>
            <a:spLocks noGrp="1" noChangeArrowheads="1"/>
          </p:cNvSpPr>
          <p:nvPr>
            <p:ph type="title"/>
          </p:nvPr>
        </p:nvSpPr>
        <p:spPr>
          <a:xfrm>
            <a:off x="152400" y="76200"/>
            <a:ext cx="8763000" cy="533400"/>
          </a:xfrm>
        </p:spPr>
        <p:txBody>
          <a:bodyPr/>
          <a:lstStyle/>
          <a:p>
            <a:pPr>
              <a:defRPr/>
            </a:pPr>
            <a:r>
              <a:rPr lang="en-US" dirty="0">
                <a:cs typeface="+mj-cs"/>
              </a:rPr>
              <a:t>Gradient Descent </a:t>
            </a:r>
            <a:r>
              <a:rPr lang="en-US" sz="1600" dirty="0">
                <a:cs typeface="+mj-cs"/>
              </a:rPr>
              <a:t>(General Idea)</a:t>
            </a:r>
          </a:p>
        </p:txBody>
      </p:sp>
    </p:spTree>
    <p:extLst>
      <p:ext uri="{BB962C8B-B14F-4D97-AF65-F5344CB8AC3E}">
        <p14:creationId xmlns:p14="http://schemas.microsoft.com/office/powerpoint/2010/main" val="12887462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E5A3419-8AD3-977B-274C-BF8DF31C5A2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FD7F4E36-71CE-6065-0A5E-07C9E9E88081}"/>
                  </a:ext>
                </a:extLst>
              </p:cNvPr>
              <p:cNvSpPr txBox="1"/>
              <p:nvPr/>
            </p:nvSpPr>
            <p:spPr>
              <a:xfrm>
                <a:off x="812162" y="4821479"/>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6" name="TextBox 5">
                <a:extLst>
                  <a:ext uri="{FF2B5EF4-FFF2-40B4-BE49-F238E27FC236}">
                    <a16:creationId xmlns:a16="http://schemas.microsoft.com/office/drawing/2014/main" id="{FD7F4E36-71CE-6065-0A5E-07C9E9E88081}"/>
                  </a:ext>
                </a:extLst>
              </p:cNvPr>
              <p:cNvSpPr txBox="1">
                <a:spLocks noRot="1" noChangeAspect="1" noMove="1" noResize="1" noEditPoints="1" noAdjustHandles="1" noChangeArrowheads="1" noChangeShapeType="1" noTextEdit="1"/>
              </p:cNvSpPr>
              <p:nvPr/>
            </p:nvSpPr>
            <p:spPr>
              <a:xfrm>
                <a:off x="812162" y="4821479"/>
                <a:ext cx="3771900" cy="764505"/>
              </a:xfrm>
              <a:prstGeom prst="rect">
                <a:avLst/>
              </a:prstGeom>
              <a:blipFill>
                <a:blip r:embed="rId3"/>
                <a:stretch>
                  <a:fillRect t="-100000" b="-157377"/>
                </a:stretch>
              </a:blipFill>
            </p:spPr>
            <p:txBody>
              <a:bodyPr/>
              <a:lstStyle/>
              <a:p>
                <a:r>
                  <a:rPr lang="en-US">
                    <a:noFill/>
                  </a:rPr>
                  <a:t> </a:t>
                </a:r>
              </a:p>
            </p:txBody>
          </p:sp>
        </mc:Fallback>
      </mc:AlternateContent>
      <p:pic>
        <p:nvPicPr>
          <p:cNvPr id="3" name="Google Shape;356;p49">
            <a:extLst>
              <a:ext uri="{FF2B5EF4-FFF2-40B4-BE49-F238E27FC236}">
                <a16:creationId xmlns:a16="http://schemas.microsoft.com/office/drawing/2014/main" id="{674E9785-0506-E4DF-4B24-9D80315E0587}"/>
              </a:ext>
            </a:extLst>
          </p:cNvPr>
          <p:cNvPicPr preferRelativeResize="0"/>
          <p:nvPr/>
        </p:nvPicPr>
        <p:blipFill rotWithShape="1">
          <a:blip r:embed="rId4">
            <a:alphaModFix/>
          </a:blip>
          <a:srcRect l="9028" t="7640" r="8334" b="4629"/>
          <a:stretch/>
        </p:blipFill>
        <p:spPr>
          <a:xfrm>
            <a:off x="883775" y="1730096"/>
            <a:ext cx="3373509" cy="2686050"/>
          </a:xfrm>
          <a:prstGeom prst="rect">
            <a:avLst/>
          </a:prstGeom>
          <a:noFill/>
          <a:ln>
            <a:noFill/>
          </a:ln>
        </p:spPr>
      </p:pic>
      <p:sp>
        <p:nvSpPr>
          <p:cNvPr id="7" name="Google Shape;359;p49">
            <a:extLst>
              <a:ext uri="{FF2B5EF4-FFF2-40B4-BE49-F238E27FC236}">
                <a16:creationId xmlns:a16="http://schemas.microsoft.com/office/drawing/2014/main" id="{4E0711B0-A81E-CBF1-484F-86B0F1D79BDB}"/>
              </a:ext>
            </a:extLst>
          </p:cNvPr>
          <p:cNvSpPr/>
          <p:nvPr/>
        </p:nvSpPr>
        <p:spPr>
          <a:xfrm>
            <a:off x="3594586" y="3130948"/>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cxnSp>
        <p:nvCxnSpPr>
          <p:cNvPr id="9" name="Google Shape;360;p49">
            <a:extLst>
              <a:ext uri="{FF2B5EF4-FFF2-40B4-BE49-F238E27FC236}">
                <a16:creationId xmlns:a16="http://schemas.microsoft.com/office/drawing/2014/main" id="{843461BF-D867-0E18-8D01-96A00A4A1E7B}"/>
              </a:ext>
            </a:extLst>
          </p:cNvPr>
          <p:cNvCxnSpPr/>
          <p:nvPr/>
        </p:nvCxnSpPr>
        <p:spPr>
          <a:xfrm rot="10800000" flipH="1">
            <a:off x="2925263" y="1911845"/>
            <a:ext cx="1428212" cy="2599551"/>
          </a:xfrm>
          <a:prstGeom prst="straightConnector1">
            <a:avLst/>
          </a:prstGeom>
          <a:noFill/>
          <a:ln w="28575" cap="flat" cmpd="sng">
            <a:solidFill>
              <a:srgbClr val="00B050"/>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5A4F5FA-9B29-F75A-21AB-D0A8C4CDDF6E}"/>
                  </a:ext>
                </a:extLst>
              </p:cNvPr>
              <p:cNvSpPr txBox="1"/>
              <p:nvPr/>
            </p:nvSpPr>
            <p:spPr>
              <a:xfrm>
                <a:off x="80691" y="2746631"/>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oMath>
                  </m:oMathPara>
                </a14:m>
                <a:endParaRPr lang="en-US" sz="1600" dirty="0"/>
              </a:p>
            </p:txBody>
          </p:sp>
        </mc:Choice>
        <mc:Fallback xmlns="">
          <p:sp>
            <p:nvSpPr>
              <p:cNvPr id="12" name="TextBox 11">
                <a:extLst>
                  <a:ext uri="{FF2B5EF4-FFF2-40B4-BE49-F238E27FC236}">
                    <a16:creationId xmlns:a16="http://schemas.microsoft.com/office/drawing/2014/main" id="{75A4F5FA-9B29-F75A-21AB-D0A8C4CDDF6E}"/>
                  </a:ext>
                </a:extLst>
              </p:cNvPr>
              <p:cNvSpPr txBox="1">
                <a:spLocks noRot="1" noChangeAspect="1" noMove="1" noResize="1" noEditPoints="1" noAdjustHandles="1" noChangeArrowheads="1" noChangeShapeType="1" noTextEdit="1"/>
              </p:cNvSpPr>
              <p:nvPr/>
            </p:nvSpPr>
            <p:spPr>
              <a:xfrm>
                <a:off x="80691" y="2746631"/>
                <a:ext cx="984378"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A4B47DC-9CAA-918C-9C4D-58C642F87BC1}"/>
                  </a:ext>
                </a:extLst>
              </p:cNvPr>
              <p:cNvSpPr txBox="1"/>
              <p:nvPr/>
            </p:nvSpPr>
            <p:spPr>
              <a:xfrm>
                <a:off x="2109197" y="4423031"/>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oMath>
                  </m:oMathPara>
                </a14:m>
                <a:endParaRPr lang="en-US" sz="1600" b="0" dirty="0"/>
              </a:p>
            </p:txBody>
          </p:sp>
        </mc:Choice>
        <mc:Fallback xmlns="">
          <p:sp>
            <p:nvSpPr>
              <p:cNvPr id="13" name="TextBox 12">
                <a:extLst>
                  <a:ext uri="{FF2B5EF4-FFF2-40B4-BE49-F238E27FC236}">
                    <a16:creationId xmlns:a16="http://schemas.microsoft.com/office/drawing/2014/main" id="{FA4B47DC-9CAA-918C-9C4D-58C642F87BC1}"/>
                  </a:ext>
                </a:extLst>
              </p:cNvPr>
              <p:cNvSpPr txBox="1">
                <a:spLocks noRot="1" noChangeAspect="1" noMove="1" noResize="1" noEditPoints="1" noAdjustHandles="1" noChangeArrowheads="1" noChangeShapeType="1" noTextEdit="1"/>
              </p:cNvSpPr>
              <p:nvPr/>
            </p:nvSpPr>
            <p:spPr>
              <a:xfrm>
                <a:off x="2109197" y="4423031"/>
                <a:ext cx="984378"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7F17774-C902-DC36-EA8E-4E6B41121CF5}"/>
                  </a:ext>
                </a:extLst>
              </p:cNvPr>
              <p:cNvSpPr txBox="1"/>
              <p:nvPr/>
            </p:nvSpPr>
            <p:spPr>
              <a:xfrm>
                <a:off x="914400" y="5645878"/>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0">
                          <a:solidFill>
                            <a:schemeClr val="tx1"/>
                          </a:solidFill>
                          <a:latin typeface="Cambria Math" panose="02040503050406030204" pitchFamily="18" charset="0"/>
                        </a:rPr>
                        <m:t>=</m:t>
                      </m:r>
                      <m:nary>
                        <m:naryPr>
                          <m:chr m:val="∑"/>
                          <m:limLoc m:val="undOvr"/>
                          <m:ctrlPr>
                            <a:rPr lang="en-US" sz="1600" b="0" i="1">
                              <a:solidFill>
                                <a:schemeClr val="tx1"/>
                              </a:solidFill>
                              <a:latin typeface="Cambria Math" panose="02040503050406030204" pitchFamily="18" charset="0"/>
                            </a:rPr>
                          </m:ctrlPr>
                        </m:naryPr>
                        <m:sub>
                          <m:r>
                            <a:rPr lang="en-US" sz="1600" b="0" i="1">
                              <a:solidFill>
                                <a:schemeClr val="tx1"/>
                              </a:solidFill>
                              <a:latin typeface="Cambria Math" panose="02040503050406030204" pitchFamily="18" charset="0"/>
                            </a:rPr>
                            <m:t>𝑖</m:t>
                          </m:r>
                          <m:r>
                            <a:rPr lang="en-US" sz="1600" b="0" i="0">
                              <a:solidFill>
                                <a:schemeClr val="tx1"/>
                              </a:solidFill>
                              <a:latin typeface="Cambria Math" panose="02040503050406030204" pitchFamily="18" charset="0"/>
                            </a:rPr>
                            <m:t>=1</m:t>
                          </m:r>
                        </m:sub>
                        <m:sup>
                          <m:r>
                            <a:rPr lang="en-US" sz="1600" b="0" i="1">
                              <a:solidFill>
                                <a:schemeClr val="tx1"/>
                              </a:solidFill>
                              <a:latin typeface="Cambria Math" panose="02040503050406030204" pitchFamily="18" charset="0"/>
                            </a:rPr>
                            <m:t>𝑛</m:t>
                          </m:r>
                        </m:sup>
                        <m:e>
                          <m:r>
                            <a:rPr lang="en-US" sz="1600" b="0" i="1" smtClean="0">
                              <a:solidFill>
                                <a:schemeClr val="tx1"/>
                              </a:solidFill>
                              <a:latin typeface="Cambria Math" panose="02040503050406030204" pitchFamily="18" charset="0"/>
                            </a:rPr>
                            <m:t>2</m:t>
                          </m:r>
                          <m:d>
                            <m:dPr>
                              <m:ctrlPr>
                                <a:rPr lang="en-US" sz="1600" b="0" i="1">
                                  <a:latin typeface="Cambria Math" panose="02040503050406030204" pitchFamily="18" charset="0"/>
                                </a:rPr>
                              </m:ctrlPr>
                            </m:dPr>
                            <m:e>
                              <m:r>
                                <a:rPr lang="en-US" sz="1600" b="0" i="1">
                                  <a:latin typeface="Cambria Math" panose="02040503050406030204" pitchFamily="18" charset="0"/>
                                </a:rPr>
                                <m:t>𝑎</m:t>
                              </m:r>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𝑖</m:t>
                                  </m:r>
                                </m:sub>
                              </m:sSub>
                              <m:r>
                                <a:rPr lang="en-US" sz="1600" b="0">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𝑦</m:t>
                                  </m:r>
                                </m:e>
                                <m:sub>
                                  <m:r>
                                    <a:rPr lang="en-US" sz="1600" b="0" i="1">
                                      <a:latin typeface="Cambria Math" panose="02040503050406030204" pitchFamily="18" charset="0"/>
                                    </a:rPr>
                                    <m:t>𝑖</m:t>
                                  </m:r>
                                </m:sub>
                              </m:sSub>
                            </m:e>
                          </m:d>
                        </m:e>
                      </m:nary>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𝑖</m:t>
                          </m:r>
                        </m:sub>
                      </m:sSub>
                    </m:oMath>
                  </m:oMathPara>
                </a14:m>
                <a:endParaRPr lang="en-US" sz="1600" b="0" dirty="0">
                  <a:solidFill>
                    <a:schemeClr val="tx1"/>
                  </a:solidFill>
                </a:endParaRPr>
              </a:p>
            </p:txBody>
          </p:sp>
        </mc:Choice>
        <mc:Fallback xmlns="">
          <p:sp>
            <p:nvSpPr>
              <p:cNvPr id="4" name="TextBox 3">
                <a:extLst>
                  <a:ext uri="{FF2B5EF4-FFF2-40B4-BE49-F238E27FC236}">
                    <a16:creationId xmlns:a16="http://schemas.microsoft.com/office/drawing/2014/main" id="{17F17774-C902-DC36-EA8E-4E6B41121CF5}"/>
                  </a:ext>
                </a:extLst>
              </p:cNvPr>
              <p:cNvSpPr txBox="1">
                <a:spLocks noRot="1" noChangeAspect="1" noMove="1" noResize="1" noEditPoints="1" noAdjustHandles="1" noChangeArrowheads="1" noChangeShapeType="1" noTextEdit="1"/>
              </p:cNvSpPr>
              <p:nvPr/>
            </p:nvSpPr>
            <p:spPr>
              <a:xfrm>
                <a:off x="914400" y="5645878"/>
                <a:ext cx="3771900" cy="764505"/>
              </a:xfrm>
              <a:prstGeom prst="rect">
                <a:avLst/>
              </a:prstGeom>
              <a:blipFill>
                <a:blip r:embed="rId7"/>
                <a:stretch>
                  <a:fillRect t="-100000" b="-157377"/>
                </a:stretch>
              </a:blipFill>
            </p:spPr>
            <p:txBody>
              <a:bodyPr/>
              <a:lstStyle/>
              <a:p>
                <a:r>
                  <a:rPr lang="en-US">
                    <a:noFill/>
                  </a:rPr>
                  <a:t> </a:t>
                </a:r>
              </a:p>
            </p:txBody>
          </p:sp>
        </mc:Fallback>
      </mc:AlternateContent>
      <p:cxnSp>
        <p:nvCxnSpPr>
          <p:cNvPr id="11" name="Google Shape;360;p49">
            <a:extLst>
              <a:ext uri="{FF2B5EF4-FFF2-40B4-BE49-F238E27FC236}">
                <a16:creationId xmlns:a16="http://schemas.microsoft.com/office/drawing/2014/main" id="{BEEF4225-F172-2AD2-3708-E239C0A0AA45}"/>
              </a:ext>
            </a:extLst>
          </p:cNvPr>
          <p:cNvCxnSpPr>
            <a:cxnSpLocks/>
          </p:cNvCxnSpPr>
          <p:nvPr/>
        </p:nvCxnSpPr>
        <p:spPr>
          <a:xfrm flipV="1">
            <a:off x="2670727" y="2746631"/>
            <a:ext cx="1558242" cy="1764765"/>
          </a:xfrm>
          <a:prstGeom prst="straightConnector1">
            <a:avLst/>
          </a:prstGeom>
          <a:noFill/>
          <a:ln w="28575" cap="flat" cmpd="sng">
            <a:solidFill>
              <a:srgbClr val="00B050"/>
            </a:solidFill>
            <a:prstDash val="solid"/>
            <a:miter lim="800000"/>
            <a:headEnd type="none" w="sm" len="sm"/>
            <a:tailEnd type="none" w="sm" len="sm"/>
          </a:ln>
        </p:spPr>
      </p:cxnSp>
      <p:sp>
        <p:nvSpPr>
          <p:cNvPr id="15" name="Google Shape;359;p49">
            <a:extLst>
              <a:ext uri="{FF2B5EF4-FFF2-40B4-BE49-F238E27FC236}">
                <a16:creationId xmlns:a16="http://schemas.microsoft.com/office/drawing/2014/main" id="{08750448-D1DB-A10E-6152-56A5918AF403}"/>
              </a:ext>
            </a:extLst>
          </p:cNvPr>
          <p:cNvSpPr/>
          <p:nvPr/>
        </p:nvSpPr>
        <p:spPr>
          <a:xfrm>
            <a:off x="3322175" y="3613406"/>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sp>
        <p:nvSpPr>
          <p:cNvPr id="19" name="TextBox 18">
            <a:extLst>
              <a:ext uri="{FF2B5EF4-FFF2-40B4-BE49-F238E27FC236}">
                <a16:creationId xmlns:a16="http://schemas.microsoft.com/office/drawing/2014/main" id="{45B5AC03-39CA-5813-CFB5-6517DF9D2C41}"/>
              </a:ext>
            </a:extLst>
          </p:cNvPr>
          <p:cNvSpPr txBox="1"/>
          <p:nvPr/>
        </p:nvSpPr>
        <p:spPr>
          <a:xfrm>
            <a:off x="1518078" y="2204585"/>
            <a:ext cx="2076508" cy="523220"/>
          </a:xfrm>
          <a:prstGeom prst="rect">
            <a:avLst/>
          </a:prstGeom>
          <a:solidFill>
            <a:schemeClr val="bg1"/>
          </a:solidFill>
        </p:spPr>
        <p:txBody>
          <a:bodyPr wrap="square" rtlCol="0">
            <a:spAutoFit/>
          </a:bodyPr>
          <a:lstStyle/>
          <a:p>
            <a:r>
              <a:rPr lang="en-US" sz="1400" b="0" i="1" dirty="0">
                <a:latin typeface="Times New Roman" panose="02020603050405020304" pitchFamily="18" charset="0"/>
                <a:cs typeface="Times New Roman" panose="02020603050405020304" pitchFamily="18" charset="0"/>
              </a:rPr>
              <a:t>E</a:t>
            </a:r>
            <a:r>
              <a:rPr lang="en-US" sz="1400" b="0" dirty="0">
                <a:latin typeface="Times New Roman" panose="02020603050405020304" pitchFamily="18" charset="0"/>
                <a:cs typeface="Times New Roman" panose="02020603050405020304" pitchFamily="18" charset="0"/>
              </a:rPr>
              <a:t>’(2) is the slope of the</a:t>
            </a:r>
          </a:p>
          <a:p>
            <a:r>
              <a:rPr lang="en-US" sz="1400" b="0" dirty="0">
                <a:latin typeface="Times New Roman" panose="02020603050405020304" pitchFamily="18" charset="0"/>
                <a:cs typeface="Times New Roman" panose="02020603050405020304" pitchFamily="18" charset="0"/>
              </a:rPr>
              <a:t>tangent line (</a:t>
            </a:r>
            <a:r>
              <a:rPr lang="he-IL" sz="1400" b="0" dirty="0">
                <a:latin typeface="Times New Roman" panose="02020603050405020304" pitchFamily="18" charset="0"/>
                <a:cs typeface="Times New Roman" panose="02020603050405020304" pitchFamily="18" charset="0"/>
              </a:rPr>
              <a:t>משיק</a:t>
            </a:r>
            <a:r>
              <a:rPr lang="en-US" sz="1400" b="0" dirty="0">
                <a:latin typeface="Times New Roman" panose="02020603050405020304" pitchFamily="18" charset="0"/>
                <a:cs typeface="Times New Roman" panose="02020603050405020304" pitchFamily="18" charset="0"/>
              </a:rPr>
              <a:t>) at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=2</a:t>
            </a:r>
          </a:p>
        </p:txBody>
      </p:sp>
      <p:sp>
        <p:nvSpPr>
          <p:cNvPr id="27" name="Rectangle 2">
            <a:extLst>
              <a:ext uri="{FF2B5EF4-FFF2-40B4-BE49-F238E27FC236}">
                <a16:creationId xmlns:a16="http://schemas.microsoft.com/office/drawing/2014/main" id="{385B21F1-258A-4452-8DD6-E3E501890DA6}"/>
              </a:ext>
            </a:extLst>
          </p:cNvPr>
          <p:cNvSpPr>
            <a:spLocks noChangeArrowheads="1"/>
          </p:cNvSpPr>
          <p:nvPr/>
        </p:nvSpPr>
        <p:spPr bwMode="auto">
          <a:xfrm>
            <a:off x="4708161" y="1210989"/>
            <a:ext cx="3495207" cy="102748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0" anchor="ctr" anchorCtr="0">
            <a:noAutofit/>
          </a:bodyPr>
          <a:lstStyle/>
          <a:p>
            <a:pPr algn="l">
              <a:spcBef>
                <a:spcPts val="300"/>
              </a:spcBef>
            </a:pPr>
            <a:r>
              <a:rPr lang="en-US" sz="1400" b="0" dirty="0">
                <a:latin typeface="Times New Roman" panose="02020603050405020304" pitchFamily="18" charset="0"/>
                <a:cs typeface="Times New Roman" panose="02020603050405020304" pitchFamily="18" charset="0"/>
              </a:rPr>
              <a:t>Initialize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 to a random value</a:t>
            </a:r>
          </a:p>
          <a:p>
            <a:pPr algn="l">
              <a:spcBef>
                <a:spcPts val="300"/>
              </a:spcBef>
            </a:pPr>
            <a:r>
              <a:rPr lang="en-US" sz="1400" b="0" dirty="0">
                <a:latin typeface="Times New Roman" panose="02020603050405020304" pitchFamily="18" charset="0"/>
                <a:cs typeface="Times New Roman" panose="02020603050405020304" pitchFamily="18" charset="0"/>
              </a:rPr>
              <a:t>for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 1 …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a:t>
            </a:r>
          </a:p>
          <a:p>
            <a:pPr algn="l">
              <a:spcBef>
                <a:spcPts val="300"/>
              </a:spcBef>
            </a:pPr>
            <a:r>
              <a:rPr lang="en-US" sz="1400" b="0" dirty="0">
                <a:effectLst/>
                <a:latin typeface="Times New Roman" panose="02020603050405020304" pitchFamily="18" charset="0"/>
                <a:cs typeface="Times New Roman" panose="02020603050405020304" pitchFamily="18" charset="0"/>
              </a:rPr>
              <a:t>      change </a:t>
            </a:r>
            <a:r>
              <a:rPr lang="en-US" sz="1400" b="0" i="1" dirty="0">
                <a:effectLst/>
                <a:latin typeface="Times New Roman" panose="02020603050405020304" pitchFamily="18" charset="0"/>
                <a:cs typeface="Times New Roman" panose="02020603050405020304" pitchFamily="18" charset="0"/>
              </a:rPr>
              <a:t>a</a:t>
            </a:r>
            <a:r>
              <a:rPr lang="en-US" sz="1400" b="0" dirty="0">
                <a:effectLst/>
                <a:latin typeface="Times New Roman" panose="02020603050405020304" pitchFamily="18" charset="0"/>
                <a:cs typeface="Times New Roman" panose="02020603050405020304" pitchFamily="18" charset="0"/>
              </a:rPr>
              <a:t> according to an </a:t>
            </a:r>
            <a:r>
              <a:rPr lang="en-US" sz="1400" dirty="0">
                <a:effectLst/>
                <a:latin typeface="Times New Roman" panose="02020603050405020304" pitchFamily="18" charset="0"/>
                <a:cs typeface="Times New Roman" panose="02020603050405020304" pitchFamily="18" charset="0"/>
              </a:rPr>
              <a:t>update rule</a:t>
            </a:r>
            <a:r>
              <a:rPr lang="en-US" sz="1400" b="0" dirty="0">
                <a:effectLst/>
                <a:latin typeface="Times New Roman" panose="02020603050405020304" pitchFamily="18" charset="0"/>
                <a:cs typeface="Times New Roman" panose="02020603050405020304" pitchFamily="18" charset="0"/>
              </a:rPr>
              <a:t>.</a:t>
            </a:r>
          </a:p>
        </p:txBody>
      </p:sp>
      <p:sp>
        <p:nvSpPr>
          <p:cNvPr id="28" name="TextBox 27">
            <a:extLst>
              <a:ext uri="{FF2B5EF4-FFF2-40B4-BE49-F238E27FC236}">
                <a16:creationId xmlns:a16="http://schemas.microsoft.com/office/drawing/2014/main" id="{DFC7452F-4DCC-0EE6-8F7A-9DEEFAC8809B}"/>
              </a:ext>
            </a:extLst>
          </p:cNvPr>
          <p:cNvSpPr txBox="1"/>
          <p:nvPr/>
        </p:nvSpPr>
        <p:spPr>
          <a:xfrm>
            <a:off x="4622162" y="862861"/>
            <a:ext cx="981359" cy="307777"/>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Algorithm:</a:t>
            </a:r>
          </a:p>
        </p:txBody>
      </p:sp>
      <p:sp>
        <p:nvSpPr>
          <p:cNvPr id="8" name="Rectangle 88">
            <a:extLst>
              <a:ext uri="{FF2B5EF4-FFF2-40B4-BE49-F238E27FC236}">
                <a16:creationId xmlns:a16="http://schemas.microsoft.com/office/drawing/2014/main" id="{D480B961-C560-64D7-D9C8-E580C3F023F5}"/>
              </a:ext>
            </a:extLst>
          </p:cNvPr>
          <p:cNvSpPr>
            <a:spLocks noGrp="1" noChangeArrowheads="1"/>
          </p:cNvSpPr>
          <p:nvPr>
            <p:ph type="title"/>
          </p:nvPr>
        </p:nvSpPr>
        <p:spPr>
          <a:xfrm>
            <a:off x="152400" y="76200"/>
            <a:ext cx="8763000" cy="533400"/>
          </a:xfrm>
        </p:spPr>
        <p:txBody>
          <a:bodyPr/>
          <a:lstStyle/>
          <a:p>
            <a:pPr>
              <a:defRPr/>
            </a:pPr>
            <a:r>
              <a:rPr lang="en-US" dirty="0">
                <a:cs typeface="+mj-cs"/>
              </a:rPr>
              <a:t>Gradient Descent </a:t>
            </a:r>
            <a:r>
              <a:rPr lang="en-US" sz="1600" dirty="0">
                <a:cs typeface="+mj-cs"/>
              </a:rPr>
              <a:t>(General Idea)</a:t>
            </a:r>
          </a:p>
        </p:txBody>
      </p:sp>
    </p:spTree>
    <p:extLst>
      <p:ext uri="{BB962C8B-B14F-4D97-AF65-F5344CB8AC3E}">
        <p14:creationId xmlns:p14="http://schemas.microsoft.com/office/powerpoint/2010/main" val="3026922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251DA34F-949B-34CD-0D00-10F44B5884DE}"/>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1FC8EB7-4922-6273-C3AB-0F5F49D6F492}"/>
                  </a:ext>
                </a:extLst>
              </p:cNvPr>
              <p:cNvSpPr txBox="1"/>
              <p:nvPr/>
            </p:nvSpPr>
            <p:spPr>
              <a:xfrm>
                <a:off x="812162" y="4821479"/>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6" name="TextBox 5">
                <a:extLst>
                  <a:ext uri="{FF2B5EF4-FFF2-40B4-BE49-F238E27FC236}">
                    <a16:creationId xmlns:a16="http://schemas.microsoft.com/office/drawing/2014/main" id="{FD7F4E36-71CE-6065-0A5E-07C9E9E88081}"/>
                  </a:ext>
                </a:extLst>
              </p:cNvPr>
              <p:cNvSpPr txBox="1">
                <a:spLocks noRot="1" noChangeAspect="1" noMove="1" noResize="1" noEditPoints="1" noAdjustHandles="1" noChangeArrowheads="1" noChangeShapeType="1" noTextEdit="1"/>
              </p:cNvSpPr>
              <p:nvPr/>
            </p:nvSpPr>
            <p:spPr>
              <a:xfrm>
                <a:off x="812162" y="4821479"/>
                <a:ext cx="3771900" cy="764505"/>
              </a:xfrm>
              <a:prstGeom prst="rect">
                <a:avLst/>
              </a:prstGeom>
              <a:blipFill>
                <a:blip r:embed="rId3"/>
                <a:stretch>
                  <a:fillRect t="-100000" b="-157377"/>
                </a:stretch>
              </a:blipFill>
            </p:spPr>
            <p:txBody>
              <a:bodyPr/>
              <a:lstStyle/>
              <a:p>
                <a:r>
                  <a:rPr lang="en-US">
                    <a:noFill/>
                  </a:rPr>
                  <a:t> </a:t>
                </a:r>
              </a:p>
            </p:txBody>
          </p:sp>
        </mc:Fallback>
      </mc:AlternateContent>
      <p:pic>
        <p:nvPicPr>
          <p:cNvPr id="3" name="Google Shape;356;p49">
            <a:extLst>
              <a:ext uri="{FF2B5EF4-FFF2-40B4-BE49-F238E27FC236}">
                <a16:creationId xmlns:a16="http://schemas.microsoft.com/office/drawing/2014/main" id="{6BF9304C-35B5-34AE-BA2D-D56A99C64B36}"/>
              </a:ext>
            </a:extLst>
          </p:cNvPr>
          <p:cNvPicPr preferRelativeResize="0"/>
          <p:nvPr/>
        </p:nvPicPr>
        <p:blipFill rotWithShape="1">
          <a:blip r:embed="rId4">
            <a:alphaModFix/>
          </a:blip>
          <a:srcRect l="9028" t="7640" r="8334" b="4629"/>
          <a:stretch/>
        </p:blipFill>
        <p:spPr>
          <a:xfrm>
            <a:off x="883775" y="1730096"/>
            <a:ext cx="3373509" cy="2686050"/>
          </a:xfrm>
          <a:prstGeom prst="rect">
            <a:avLst/>
          </a:prstGeom>
          <a:noFill/>
          <a:ln>
            <a:noFill/>
          </a:ln>
        </p:spPr>
      </p:pic>
      <p:sp>
        <p:nvSpPr>
          <p:cNvPr id="7" name="Google Shape;359;p49">
            <a:extLst>
              <a:ext uri="{FF2B5EF4-FFF2-40B4-BE49-F238E27FC236}">
                <a16:creationId xmlns:a16="http://schemas.microsoft.com/office/drawing/2014/main" id="{E4B7A128-4478-4CF2-F4FD-4BA493C6EF7D}"/>
              </a:ext>
            </a:extLst>
          </p:cNvPr>
          <p:cNvSpPr/>
          <p:nvPr/>
        </p:nvSpPr>
        <p:spPr>
          <a:xfrm>
            <a:off x="3594586" y="3130948"/>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cxnSp>
        <p:nvCxnSpPr>
          <p:cNvPr id="9" name="Google Shape;360;p49">
            <a:extLst>
              <a:ext uri="{FF2B5EF4-FFF2-40B4-BE49-F238E27FC236}">
                <a16:creationId xmlns:a16="http://schemas.microsoft.com/office/drawing/2014/main" id="{2B32E0DE-5F41-5467-5CCC-B0BA73409FDD}"/>
              </a:ext>
            </a:extLst>
          </p:cNvPr>
          <p:cNvCxnSpPr/>
          <p:nvPr/>
        </p:nvCxnSpPr>
        <p:spPr>
          <a:xfrm rot="10800000" flipH="1">
            <a:off x="2925263" y="1911845"/>
            <a:ext cx="1428212" cy="2599551"/>
          </a:xfrm>
          <a:prstGeom prst="straightConnector1">
            <a:avLst/>
          </a:prstGeom>
          <a:noFill/>
          <a:ln w="28575" cap="flat" cmpd="sng">
            <a:solidFill>
              <a:srgbClr val="00B050"/>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10EB91F-87CB-D209-AA52-1A2D2E3A7889}"/>
                  </a:ext>
                </a:extLst>
              </p:cNvPr>
              <p:cNvSpPr txBox="1"/>
              <p:nvPr/>
            </p:nvSpPr>
            <p:spPr>
              <a:xfrm>
                <a:off x="80691" y="2746631"/>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oMath>
                  </m:oMathPara>
                </a14:m>
                <a:endParaRPr lang="en-US" sz="1600" dirty="0"/>
              </a:p>
            </p:txBody>
          </p:sp>
        </mc:Choice>
        <mc:Fallback xmlns="">
          <p:sp>
            <p:nvSpPr>
              <p:cNvPr id="12" name="TextBox 11">
                <a:extLst>
                  <a:ext uri="{FF2B5EF4-FFF2-40B4-BE49-F238E27FC236}">
                    <a16:creationId xmlns:a16="http://schemas.microsoft.com/office/drawing/2014/main" id="{75A4F5FA-9B29-F75A-21AB-D0A8C4CDDF6E}"/>
                  </a:ext>
                </a:extLst>
              </p:cNvPr>
              <p:cNvSpPr txBox="1">
                <a:spLocks noRot="1" noChangeAspect="1" noMove="1" noResize="1" noEditPoints="1" noAdjustHandles="1" noChangeArrowheads="1" noChangeShapeType="1" noTextEdit="1"/>
              </p:cNvSpPr>
              <p:nvPr/>
            </p:nvSpPr>
            <p:spPr>
              <a:xfrm>
                <a:off x="80691" y="2746631"/>
                <a:ext cx="984378"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A6FDF4C-90CB-5BFB-32E8-A36D2179E1D5}"/>
                  </a:ext>
                </a:extLst>
              </p:cNvPr>
              <p:cNvSpPr txBox="1"/>
              <p:nvPr/>
            </p:nvSpPr>
            <p:spPr>
              <a:xfrm>
                <a:off x="2109197" y="4423031"/>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oMath>
                  </m:oMathPara>
                </a14:m>
                <a:endParaRPr lang="en-US" sz="1600" b="0" dirty="0"/>
              </a:p>
            </p:txBody>
          </p:sp>
        </mc:Choice>
        <mc:Fallback xmlns="">
          <p:sp>
            <p:nvSpPr>
              <p:cNvPr id="13" name="TextBox 12">
                <a:extLst>
                  <a:ext uri="{FF2B5EF4-FFF2-40B4-BE49-F238E27FC236}">
                    <a16:creationId xmlns:a16="http://schemas.microsoft.com/office/drawing/2014/main" id="{FA4B47DC-9CAA-918C-9C4D-58C642F87BC1}"/>
                  </a:ext>
                </a:extLst>
              </p:cNvPr>
              <p:cNvSpPr txBox="1">
                <a:spLocks noRot="1" noChangeAspect="1" noMove="1" noResize="1" noEditPoints="1" noAdjustHandles="1" noChangeArrowheads="1" noChangeShapeType="1" noTextEdit="1"/>
              </p:cNvSpPr>
              <p:nvPr/>
            </p:nvSpPr>
            <p:spPr>
              <a:xfrm>
                <a:off x="2109197" y="4423031"/>
                <a:ext cx="984378"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74B15CC-F48F-874C-D9A1-3690969F0150}"/>
                  </a:ext>
                </a:extLst>
              </p:cNvPr>
              <p:cNvSpPr txBox="1"/>
              <p:nvPr/>
            </p:nvSpPr>
            <p:spPr>
              <a:xfrm>
                <a:off x="914400" y="5645878"/>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0">
                          <a:solidFill>
                            <a:schemeClr val="tx1"/>
                          </a:solidFill>
                          <a:latin typeface="Cambria Math" panose="02040503050406030204" pitchFamily="18" charset="0"/>
                        </a:rPr>
                        <m:t>=</m:t>
                      </m:r>
                      <m:nary>
                        <m:naryPr>
                          <m:chr m:val="∑"/>
                          <m:limLoc m:val="undOvr"/>
                          <m:ctrlPr>
                            <a:rPr lang="en-US" sz="1600" b="0" i="1">
                              <a:solidFill>
                                <a:schemeClr val="tx1"/>
                              </a:solidFill>
                              <a:latin typeface="Cambria Math" panose="02040503050406030204" pitchFamily="18" charset="0"/>
                            </a:rPr>
                          </m:ctrlPr>
                        </m:naryPr>
                        <m:sub>
                          <m:r>
                            <a:rPr lang="en-US" sz="1600" b="0" i="1">
                              <a:solidFill>
                                <a:schemeClr val="tx1"/>
                              </a:solidFill>
                              <a:latin typeface="Cambria Math" panose="02040503050406030204" pitchFamily="18" charset="0"/>
                            </a:rPr>
                            <m:t>𝑖</m:t>
                          </m:r>
                          <m:r>
                            <a:rPr lang="en-US" sz="1600" b="0" i="0">
                              <a:solidFill>
                                <a:schemeClr val="tx1"/>
                              </a:solidFill>
                              <a:latin typeface="Cambria Math" panose="02040503050406030204" pitchFamily="18" charset="0"/>
                            </a:rPr>
                            <m:t>=1</m:t>
                          </m:r>
                        </m:sub>
                        <m:sup>
                          <m:r>
                            <a:rPr lang="en-US" sz="1600" b="0" i="1">
                              <a:solidFill>
                                <a:schemeClr val="tx1"/>
                              </a:solidFill>
                              <a:latin typeface="Cambria Math" panose="02040503050406030204" pitchFamily="18" charset="0"/>
                            </a:rPr>
                            <m:t>𝑛</m:t>
                          </m:r>
                        </m:sup>
                        <m:e>
                          <m:r>
                            <a:rPr lang="en-US" sz="1600" b="0" i="1" smtClean="0">
                              <a:solidFill>
                                <a:schemeClr val="tx1"/>
                              </a:solidFill>
                              <a:latin typeface="Cambria Math" panose="02040503050406030204" pitchFamily="18" charset="0"/>
                            </a:rPr>
                            <m:t>2</m:t>
                          </m:r>
                          <m:d>
                            <m:dPr>
                              <m:ctrlPr>
                                <a:rPr lang="en-US" sz="1600" b="0" i="1">
                                  <a:latin typeface="Cambria Math" panose="02040503050406030204" pitchFamily="18" charset="0"/>
                                </a:rPr>
                              </m:ctrlPr>
                            </m:dPr>
                            <m:e>
                              <m:r>
                                <a:rPr lang="en-US" sz="1600" b="0" i="1">
                                  <a:latin typeface="Cambria Math" panose="02040503050406030204" pitchFamily="18" charset="0"/>
                                </a:rPr>
                                <m:t>𝑎</m:t>
                              </m:r>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𝑖</m:t>
                                  </m:r>
                                </m:sub>
                              </m:sSub>
                              <m:r>
                                <a:rPr lang="en-US" sz="1600" b="0">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𝑦</m:t>
                                  </m:r>
                                </m:e>
                                <m:sub>
                                  <m:r>
                                    <a:rPr lang="en-US" sz="1600" b="0" i="1">
                                      <a:latin typeface="Cambria Math" panose="02040503050406030204" pitchFamily="18" charset="0"/>
                                    </a:rPr>
                                    <m:t>𝑖</m:t>
                                  </m:r>
                                </m:sub>
                              </m:sSub>
                            </m:e>
                          </m:d>
                        </m:e>
                      </m:nary>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𝑖</m:t>
                          </m:r>
                        </m:sub>
                      </m:sSub>
                    </m:oMath>
                  </m:oMathPara>
                </a14:m>
                <a:endParaRPr lang="en-US" sz="1600" b="0" dirty="0">
                  <a:solidFill>
                    <a:schemeClr val="tx1"/>
                  </a:solidFill>
                </a:endParaRPr>
              </a:p>
            </p:txBody>
          </p:sp>
        </mc:Choice>
        <mc:Fallback xmlns="">
          <p:sp>
            <p:nvSpPr>
              <p:cNvPr id="4" name="TextBox 3">
                <a:extLst>
                  <a:ext uri="{FF2B5EF4-FFF2-40B4-BE49-F238E27FC236}">
                    <a16:creationId xmlns:a16="http://schemas.microsoft.com/office/drawing/2014/main" id="{17F17774-C902-DC36-EA8E-4E6B41121CF5}"/>
                  </a:ext>
                </a:extLst>
              </p:cNvPr>
              <p:cNvSpPr txBox="1">
                <a:spLocks noRot="1" noChangeAspect="1" noMove="1" noResize="1" noEditPoints="1" noAdjustHandles="1" noChangeArrowheads="1" noChangeShapeType="1" noTextEdit="1"/>
              </p:cNvSpPr>
              <p:nvPr/>
            </p:nvSpPr>
            <p:spPr>
              <a:xfrm>
                <a:off x="914400" y="5645878"/>
                <a:ext cx="3771900" cy="764505"/>
              </a:xfrm>
              <a:prstGeom prst="rect">
                <a:avLst/>
              </a:prstGeom>
              <a:blipFill>
                <a:blip r:embed="rId7"/>
                <a:stretch>
                  <a:fillRect t="-100000" b="-157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9CF6BFB-E8D0-BBEC-48FE-6E16E3DD545D}"/>
                  </a:ext>
                </a:extLst>
              </p:cNvPr>
              <p:cNvSpPr txBox="1"/>
              <p:nvPr/>
            </p:nvSpPr>
            <p:spPr>
              <a:xfrm>
                <a:off x="4666358" y="2423803"/>
                <a:ext cx="4064640" cy="1723549"/>
              </a:xfrm>
              <a:prstGeom prst="rect">
                <a:avLst/>
              </a:prstGeom>
              <a:noFill/>
            </p:spPr>
            <p:txBody>
              <a:bodyPr wrap="square">
                <a:spAutoFit/>
              </a:bodyPr>
              <a:lstStyle/>
              <a:p>
                <a:pPr marL="231775" indent="-231775">
                  <a:spcBef>
                    <a:spcPts val="600"/>
                  </a:spcBef>
                  <a:buFont typeface="Arial" panose="020B0604020202020204" pitchFamily="34" charset="0"/>
                  <a:buChar char="•"/>
                </a:pPr>
                <a:r>
                  <a:rPr lang="en-US" sz="1600" b="0" dirty="0">
                    <a:latin typeface="Times New Roman" panose="02020603050405020304" pitchFamily="18" charset="0"/>
                    <a:cs typeface="Times New Roman" panose="02020603050405020304" pitchFamily="18" charset="0"/>
                  </a:rPr>
                  <a:t>If </a:t>
                </a:r>
                <a:r>
                  <a:rPr lang="en-US" sz="1600" b="0" i="1" dirty="0">
                    <a:latin typeface="Times New Roman" panose="02020603050405020304" pitchFamily="18" charset="0"/>
                    <a:cs typeface="Times New Roman" panose="02020603050405020304" pitchFamily="18" charset="0"/>
                  </a:rPr>
                  <a:t>E</a:t>
                </a:r>
                <a:r>
                  <a:rPr lang="en-US" sz="1600" b="0" dirty="0">
                    <a:latin typeface="Times New Roman" panose="02020603050405020304" pitchFamily="18" charset="0"/>
                    <a:cs typeface="Times New Roman" panose="02020603050405020304" pitchFamily="18" charset="0"/>
                  </a:rPr>
                  <a:t>’(</a:t>
                </a:r>
                <a:r>
                  <a:rPr lang="en-US" sz="1600" b="0" i="1" dirty="0">
                    <a:latin typeface="Times New Roman" panose="02020603050405020304" pitchFamily="18" charset="0"/>
                    <a:cs typeface="Times New Roman" panose="02020603050405020304" pitchFamily="18" charset="0"/>
                  </a:rPr>
                  <a:t>a</a:t>
                </a:r>
                <a:r>
                  <a:rPr lang="en-US" sz="1600" b="0" dirty="0">
                    <a:latin typeface="Times New Roman" panose="02020603050405020304" pitchFamily="18" charset="0"/>
                    <a:cs typeface="Times New Roman" panose="02020603050405020304" pitchFamily="18" charset="0"/>
                  </a:rPr>
                  <a:t>) is positive: Decrease </a:t>
                </a:r>
                <a:r>
                  <a:rPr lang="en-US" sz="1600" b="0" i="1" dirty="0">
                    <a:latin typeface="Times New Roman" panose="02020603050405020304" pitchFamily="18" charset="0"/>
                    <a:cs typeface="Times New Roman" panose="02020603050405020304" pitchFamily="18" charset="0"/>
                  </a:rPr>
                  <a:t>a</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negative: Increase </a:t>
                </a:r>
                <a:r>
                  <a:rPr lang="en-US" sz="1600" b="0" i="1" dirty="0">
                    <a:latin typeface="Times New Roman" panose="02020603050405020304" pitchFamily="18" charset="0"/>
                    <a:cs typeface="Times New Roman" panose="02020603050405020304" pitchFamily="18" charset="0"/>
                  </a:rPr>
                  <a:t>a</a:t>
                </a:r>
                <a:endParaRPr lang="en-US" sz="1600" b="0" dirty="0">
                  <a:latin typeface="Times New Roman" panose="02020603050405020304" pitchFamily="18" charset="0"/>
                  <a:cs typeface="Times New Roman" panose="02020603050405020304" pitchFamily="18" charset="0"/>
                </a:endParaRPr>
              </a:p>
              <a:p>
                <a:pPr marL="231775" indent="-231775">
                  <a:spcBef>
                    <a:spcPts val="600"/>
                  </a:spcBef>
                  <a:buFont typeface="Arial" panose="020B0604020202020204" pitchFamily="34" charset="0"/>
                  <a:buChar char="•"/>
                </a:pPr>
                <a:r>
                  <a:rPr lang="en-US" sz="1600" b="0" dirty="0">
                    <a:latin typeface="Times New Roman" panose="02020603050405020304" pitchFamily="18" charset="0"/>
                    <a:cs typeface="Times New Roman" panose="02020603050405020304" pitchFamily="18" charset="0"/>
                  </a:rPr>
                  <a:t>As we get closer to the minimum of </a:t>
                </a:r>
                <a:r>
                  <a:rPr lang="en-US" sz="1600" b="0" i="1" dirty="0">
                    <a:latin typeface="Times New Roman" panose="02020603050405020304" pitchFamily="18" charset="0"/>
                    <a:cs typeface="Times New Roman" panose="02020603050405020304" pitchFamily="18" charset="0"/>
                  </a:rPr>
                  <a:t>E</a:t>
                </a:r>
                <a:r>
                  <a:rPr lang="en-US" sz="1600" b="0" dirty="0">
                    <a:latin typeface="Times New Roman" panose="02020603050405020304" pitchFamily="18" charset="0"/>
                    <a:cs typeface="Times New Roman" panose="02020603050405020304" pitchFamily="18" charset="0"/>
                  </a:rPr>
                  <a:t>, take smaller steps, otherwise we may pass it</a:t>
                </a:r>
              </a:p>
              <a:p>
                <a:pPr marL="231775" indent="-231775">
                  <a:spcBef>
                    <a:spcPts val="600"/>
                  </a:spcBef>
                  <a:buFont typeface="Arial" panose="020B0604020202020204" pitchFamily="34" charset="0"/>
                  <a:buChar char="•"/>
                </a:pPr>
                <a:r>
                  <a:rPr lang="en-US" sz="1600" b="0" dirty="0">
                    <a:latin typeface="Times New Roman" panose="02020603050405020304" pitchFamily="18" charset="0"/>
                    <a:cs typeface="Times New Roman" panose="02020603050405020304" pitchFamily="18" charset="0"/>
                  </a:rPr>
                  <a:t>How to tell that we get closer to the minimum? </a:t>
                </a:r>
                <a14:m>
                  <m:oMath xmlns:m="http://schemas.openxmlformats.org/officeDocument/2006/math">
                    <m:r>
                      <a:rPr lang="en-US" sz="1600" b="0" i="0" smtClean="0">
                        <a:solidFill>
                          <a:schemeClr val="tx1"/>
                        </a:solidFill>
                        <a:latin typeface="Cambria Math" panose="02040503050406030204" pitchFamily="18" charset="0"/>
                        <a:ea typeface="Cambria Math" panose="02040503050406030204" pitchFamily="18" charset="0"/>
                      </a:rPr>
                      <m:t> </m:t>
                    </m:r>
                    <m:r>
                      <a:rPr lang="en-US" sz="1600" b="0" i="1" smtClean="0">
                        <a:solidFill>
                          <a:schemeClr val="tx1"/>
                        </a:solidFill>
                        <a:latin typeface="Cambria Math" panose="02040503050406030204" pitchFamily="18" charset="0"/>
                        <a:ea typeface="Cambria Math" panose="02040503050406030204" pitchFamily="18" charset="0"/>
                      </a:rPr>
                      <m:t>𝐸</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𝑎</m:t>
                    </m:r>
                    <m:r>
                      <a:rPr lang="en-US" sz="1600" b="0" i="1" smtClean="0">
                        <a:solidFill>
                          <a:schemeClr val="tx1"/>
                        </a:solidFill>
                        <a:latin typeface="Cambria Math" panose="02040503050406030204" pitchFamily="18" charset="0"/>
                        <a:ea typeface="Cambria Math" panose="02040503050406030204" pitchFamily="18" charset="0"/>
                      </a:rPr>
                      <m:t>)</m:t>
                    </m:r>
                  </m:oMath>
                </a14:m>
                <a:r>
                  <a:rPr lang="en-US" sz="1600" b="0" dirty="0">
                    <a:latin typeface="Times New Roman" panose="02020603050405020304" pitchFamily="18" charset="0"/>
                    <a:cs typeface="Times New Roman" panose="02020603050405020304" pitchFamily="18" charset="0"/>
                  </a:rPr>
                  <a:t> becomes smaller.</a:t>
                </a:r>
              </a:p>
            </p:txBody>
          </p:sp>
        </mc:Choice>
        <mc:Fallback xmlns="">
          <p:sp>
            <p:nvSpPr>
              <p:cNvPr id="5" name="TextBox 4">
                <a:extLst>
                  <a:ext uri="{FF2B5EF4-FFF2-40B4-BE49-F238E27FC236}">
                    <a16:creationId xmlns:a16="http://schemas.microsoft.com/office/drawing/2014/main" id="{23016F2D-BDDB-17C2-F00F-F62BF406FB26}"/>
                  </a:ext>
                </a:extLst>
              </p:cNvPr>
              <p:cNvSpPr txBox="1">
                <a:spLocks noRot="1" noChangeAspect="1" noMove="1" noResize="1" noEditPoints="1" noAdjustHandles="1" noChangeArrowheads="1" noChangeShapeType="1" noTextEdit="1"/>
              </p:cNvSpPr>
              <p:nvPr/>
            </p:nvSpPr>
            <p:spPr>
              <a:xfrm>
                <a:off x="4666358" y="2423803"/>
                <a:ext cx="4064640" cy="1723549"/>
              </a:xfrm>
              <a:prstGeom prst="rect">
                <a:avLst/>
              </a:prstGeom>
              <a:blipFill>
                <a:blip r:embed="rId8"/>
                <a:stretch>
                  <a:fillRect l="-623" t="-1471" b="-3676"/>
                </a:stretch>
              </a:blipFill>
            </p:spPr>
            <p:txBody>
              <a:bodyPr/>
              <a:lstStyle/>
              <a:p>
                <a:r>
                  <a:rPr lang="en-US">
                    <a:noFill/>
                  </a:rPr>
                  <a:t> </a:t>
                </a:r>
              </a:p>
            </p:txBody>
          </p:sp>
        </mc:Fallback>
      </mc:AlternateContent>
      <p:cxnSp>
        <p:nvCxnSpPr>
          <p:cNvPr id="11" name="Google Shape;360;p49">
            <a:extLst>
              <a:ext uri="{FF2B5EF4-FFF2-40B4-BE49-F238E27FC236}">
                <a16:creationId xmlns:a16="http://schemas.microsoft.com/office/drawing/2014/main" id="{4B9DA731-76DC-E9BF-5EF6-22EEC816C7F6}"/>
              </a:ext>
            </a:extLst>
          </p:cNvPr>
          <p:cNvCxnSpPr>
            <a:cxnSpLocks/>
          </p:cNvCxnSpPr>
          <p:nvPr/>
        </p:nvCxnSpPr>
        <p:spPr>
          <a:xfrm flipV="1">
            <a:off x="2670727" y="2746631"/>
            <a:ext cx="1558242" cy="1764765"/>
          </a:xfrm>
          <a:prstGeom prst="straightConnector1">
            <a:avLst/>
          </a:prstGeom>
          <a:noFill/>
          <a:ln w="28575" cap="flat" cmpd="sng">
            <a:solidFill>
              <a:srgbClr val="00B050"/>
            </a:solidFill>
            <a:prstDash val="solid"/>
            <a:miter lim="800000"/>
            <a:headEnd type="none" w="sm" len="sm"/>
            <a:tailEnd type="none" w="sm" len="sm"/>
          </a:ln>
        </p:spPr>
      </p:cxnSp>
      <p:sp>
        <p:nvSpPr>
          <p:cNvPr id="15" name="Google Shape;359;p49">
            <a:extLst>
              <a:ext uri="{FF2B5EF4-FFF2-40B4-BE49-F238E27FC236}">
                <a16:creationId xmlns:a16="http://schemas.microsoft.com/office/drawing/2014/main" id="{815D7278-BA76-43BE-8D13-D8E33CEDA4A2}"/>
              </a:ext>
            </a:extLst>
          </p:cNvPr>
          <p:cNvSpPr/>
          <p:nvPr/>
        </p:nvSpPr>
        <p:spPr>
          <a:xfrm>
            <a:off x="3322175" y="3613406"/>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sp>
        <p:nvSpPr>
          <p:cNvPr id="19" name="TextBox 18">
            <a:extLst>
              <a:ext uri="{FF2B5EF4-FFF2-40B4-BE49-F238E27FC236}">
                <a16:creationId xmlns:a16="http://schemas.microsoft.com/office/drawing/2014/main" id="{91E4AE9A-8239-521D-D53F-05E2517AE0D9}"/>
              </a:ext>
            </a:extLst>
          </p:cNvPr>
          <p:cNvSpPr txBox="1"/>
          <p:nvPr/>
        </p:nvSpPr>
        <p:spPr>
          <a:xfrm>
            <a:off x="1518078" y="2204585"/>
            <a:ext cx="2076508" cy="523220"/>
          </a:xfrm>
          <a:prstGeom prst="rect">
            <a:avLst/>
          </a:prstGeom>
          <a:solidFill>
            <a:schemeClr val="bg1"/>
          </a:solidFill>
        </p:spPr>
        <p:txBody>
          <a:bodyPr wrap="square" rtlCol="0">
            <a:spAutoFit/>
          </a:bodyPr>
          <a:lstStyle/>
          <a:p>
            <a:r>
              <a:rPr lang="en-US" sz="1400" b="0" i="1" dirty="0">
                <a:latin typeface="Times New Roman" panose="02020603050405020304" pitchFamily="18" charset="0"/>
                <a:cs typeface="Times New Roman" panose="02020603050405020304" pitchFamily="18" charset="0"/>
              </a:rPr>
              <a:t>E</a:t>
            </a:r>
            <a:r>
              <a:rPr lang="en-US" sz="1400" b="0" dirty="0">
                <a:latin typeface="Times New Roman" panose="02020603050405020304" pitchFamily="18" charset="0"/>
                <a:cs typeface="Times New Roman" panose="02020603050405020304" pitchFamily="18" charset="0"/>
              </a:rPr>
              <a:t>’(2) is the slope of the</a:t>
            </a:r>
          </a:p>
          <a:p>
            <a:r>
              <a:rPr lang="en-US" sz="1400" b="0" dirty="0">
                <a:latin typeface="Times New Roman" panose="02020603050405020304" pitchFamily="18" charset="0"/>
                <a:cs typeface="Times New Roman" panose="02020603050405020304" pitchFamily="18" charset="0"/>
              </a:rPr>
              <a:t>tangent line (</a:t>
            </a:r>
            <a:r>
              <a:rPr lang="he-IL" sz="1400" b="0" dirty="0">
                <a:latin typeface="Times New Roman" panose="02020603050405020304" pitchFamily="18" charset="0"/>
                <a:cs typeface="Times New Roman" panose="02020603050405020304" pitchFamily="18" charset="0"/>
              </a:rPr>
              <a:t>משיק</a:t>
            </a:r>
            <a:r>
              <a:rPr lang="en-US" sz="1400" b="0" dirty="0">
                <a:latin typeface="Times New Roman" panose="02020603050405020304" pitchFamily="18" charset="0"/>
                <a:cs typeface="Times New Roman" panose="02020603050405020304" pitchFamily="18" charset="0"/>
              </a:rPr>
              <a:t>) at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=2</a:t>
            </a:r>
          </a:p>
        </p:txBody>
      </p:sp>
      <p:sp>
        <p:nvSpPr>
          <p:cNvPr id="27" name="Rectangle 2">
            <a:extLst>
              <a:ext uri="{FF2B5EF4-FFF2-40B4-BE49-F238E27FC236}">
                <a16:creationId xmlns:a16="http://schemas.microsoft.com/office/drawing/2014/main" id="{0BE2DA20-C616-DC91-9BC6-40E66F837E75}"/>
              </a:ext>
            </a:extLst>
          </p:cNvPr>
          <p:cNvSpPr>
            <a:spLocks noChangeArrowheads="1"/>
          </p:cNvSpPr>
          <p:nvPr/>
        </p:nvSpPr>
        <p:spPr bwMode="auto">
          <a:xfrm>
            <a:off x="4708161" y="1210989"/>
            <a:ext cx="3495207" cy="102748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0" anchor="ctr" anchorCtr="0">
            <a:noAutofit/>
          </a:bodyPr>
          <a:lstStyle/>
          <a:p>
            <a:pPr algn="l">
              <a:spcBef>
                <a:spcPts val="300"/>
              </a:spcBef>
            </a:pPr>
            <a:r>
              <a:rPr lang="en-US" sz="1400" b="0" dirty="0">
                <a:latin typeface="Times New Roman" panose="02020603050405020304" pitchFamily="18" charset="0"/>
                <a:cs typeface="Times New Roman" panose="02020603050405020304" pitchFamily="18" charset="0"/>
              </a:rPr>
              <a:t>Initialize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 to a random value</a:t>
            </a:r>
          </a:p>
          <a:p>
            <a:pPr algn="l">
              <a:spcBef>
                <a:spcPts val="300"/>
              </a:spcBef>
            </a:pPr>
            <a:r>
              <a:rPr lang="en-US" sz="1400" b="0" dirty="0">
                <a:latin typeface="Times New Roman" panose="02020603050405020304" pitchFamily="18" charset="0"/>
                <a:cs typeface="Times New Roman" panose="02020603050405020304" pitchFamily="18" charset="0"/>
              </a:rPr>
              <a:t>for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 1 …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a:t>
            </a:r>
          </a:p>
          <a:p>
            <a:pPr algn="l">
              <a:spcBef>
                <a:spcPts val="300"/>
              </a:spcBef>
            </a:pPr>
            <a:r>
              <a:rPr lang="en-US" sz="1400" b="0" dirty="0">
                <a:effectLst/>
                <a:latin typeface="Times New Roman" panose="02020603050405020304" pitchFamily="18" charset="0"/>
                <a:cs typeface="Times New Roman" panose="02020603050405020304" pitchFamily="18" charset="0"/>
              </a:rPr>
              <a:t>      change </a:t>
            </a:r>
            <a:r>
              <a:rPr lang="en-US" sz="1400" b="0" i="1" dirty="0">
                <a:effectLst/>
                <a:latin typeface="Times New Roman" panose="02020603050405020304" pitchFamily="18" charset="0"/>
                <a:cs typeface="Times New Roman" panose="02020603050405020304" pitchFamily="18" charset="0"/>
              </a:rPr>
              <a:t>a</a:t>
            </a:r>
            <a:r>
              <a:rPr lang="en-US" sz="1400" b="0" dirty="0">
                <a:effectLst/>
                <a:latin typeface="Times New Roman" panose="02020603050405020304" pitchFamily="18" charset="0"/>
                <a:cs typeface="Times New Roman" panose="02020603050405020304" pitchFamily="18" charset="0"/>
              </a:rPr>
              <a:t> according to an </a:t>
            </a:r>
            <a:r>
              <a:rPr lang="en-US" sz="1400" dirty="0">
                <a:effectLst/>
                <a:latin typeface="Times New Roman" panose="02020603050405020304" pitchFamily="18" charset="0"/>
                <a:cs typeface="Times New Roman" panose="02020603050405020304" pitchFamily="18" charset="0"/>
              </a:rPr>
              <a:t>update rule</a:t>
            </a:r>
            <a:r>
              <a:rPr lang="en-US" sz="1400" b="0" dirty="0">
                <a:effectLst/>
                <a:latin typeface="Times New Roman" panose="02020603050405020304" pitchFamily="18" charset="0"/>
                <a:cs typeface="Times New Roman" panose="02020603050405020304" pitchFamily="18" charset="0"/>
              </a:rPr>
              <a:t>.</a:t>
            </a:r>
          </a:p>
        </p:txBody>
      </p:sp>
      <p:sp>
        <p:nvSpPr>
          <p:cNvPr id="28" name="TextBox 27">
            <a:extLst>
              <a:ext uri="{FF2B5EF4-FFF2-40B4-BE49-F238E27FC236}">
                <a16:creationId xmlns:a16="http://schemas.microsoft.com/office/drawing/2014/main" id="{15C135A9-F7E4-63F8-C5C0-9120EC1BD90A}"/>
              </a:ext>
            </a:extLst>
          </p:cNvPr>
          <p:cNvSpPr txBox="1"/>
          <p:nvPr/>
        </p:nvSpPr>
        <p:spPr>
          <a:xfrm>
            <a:off x="4622162" y="862861"/>
            <a:ext cx="981359" cy="307777"/>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Algorithm:</a:t>
            </a:r>
          </a:p>
        </p:txBody>
      </p:sp>
      <p:sp>
        <p:nvSpPr>
          <p:cNvPr id="8" name="Rectangle 88">
            <a:extLst>
              <a:ext uri="{FF2B5EF4-FFF2-40B4-BE49-F238E27FC236}">
                <a16:creationId xmlns:a16="http://schemas.microsoft.com/office/drawing/2014/main" id="{3B1D4817-E4A3-78D9-4925-825598FA9EB5}"/>
              </a:ext>
            </a:extLst>
          </p:cNvPr>
          <p:cNvSpPr>
            <a:spLocks noGrp="1" noChangeArrowheads="1"/>
          </p:cNvSpPr>
          <p:nvPr>
            <p:ph type="title"/>
          </p:nvPr>
        </p:nvSpPr>
        <p:spPr>
          <a:xfrm>
            <a:off x="152400" y="76200"/>
            <a:ext cx="8763000" cy="533400"/>
          </a:xfrm>
        </p:spPr>
        <p:txBody>
          <a:bodyPr/>
          <a:lstStyle/>
          <a:p>
            <a:pPr>
              <a:defRPr/>
            </a:pPr>
            <a:r>
              <a:rPr lang="en-US" dirty="0">
                <a:cs typeface="+mj-cs"/>
              </a:rPr>
              <a:t>Gradient Descent </a:t>
            </a:r>
            <a:r>
              <a:rPr lang="en-US" sz="1600" dirty="0">
                <a:cs typeface="+mj-cs"/>
              </a:rPr>
              <a:t>(General Idea)</a:t>
            </a:r>
          </a:p>
        </p:txBody>
      </p:sp>
    </p:spTree>
    <p:extLst>
      <p:ext uri="{BB962C8B-B14F-4D97-AF65-F5344CB8AC3E}">
        <p14:creationId xmlns:p14="http://schemas.microsoft.com/office/powerpoint/2010/main" val="3162474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41E98B2-E9C9-46C4-BAFE-E4010DE3CD38}"/>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A4CB9D8-D812-3666-D9BF-4C6BEA248C5A}"/>
                  </a:ext>
                </a:extLst>
              </p:cNvPr>
              <p:cNvSpPr txBox="1"/>
              <p:nvPr/>
            </p:nvSpPr>
            <p:spPr>
              <a:xfrm>
                <a:off x="812162" y="4821479"/>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r>
                        <a:rPr lang="en-US" sz="1600" i="0">
                          <a:latin typeface="Cambria Math" panose="02040503050406030204" pitchFamily="18" charset="0"/>
                        </a:rPr>
                        <m:t>=</m:t>
                      </m:r>
                      <m:nary>
                        <m:naryPr>
                          <m:chr m:val="∑"/>
                          <m:limLoc m:val="undOvr"/>
                          <m:ctrlPr>
                            <a:rPr lang="en-US" sz="1600" i="1">
                              <a:latin typeface="Cambria Math" panose="02040503050406030204" pitchFamily="18" charset="0"/>
                            </a:rPr>
                          </m:ctrlPr>
                        </m:naryPr>
                        <m:sub>
                          <m:r>
                            <a:rPr lang="en-US" sz="1600" i="1">
                              <a:latin typeface="Cambria Math" panose="02040503050406030204" pitchFamily="18" charset="0"/>
                            </a:rPr>
                            <m:t>𝑖</m:t>
                          </m:r>
                          <m:r>
                            <a:rPr lang="en-US" sz="1600" i="0">
                              <a:latin typeface="Cambria Math" panose="02040503050406030204" pitchFamily="18" charset="0"/>
                            </a:rPr>
                            <m:t>=1</m:t>
                          </m:r>
                        </m:sub>
                        <m:sup>
                          <m:r>
                            <a:rPr lang="en-US" sz="1600" i="1">
                              <a:latin typeface="Cambria Math" panose="02040503050406030204" pitchFamily="18" charset="0"/>
                            </a:rPr>
                            <m:t>𝑛</m:t>
                          </m:r>
                        </m:sup>
                        <m:e>
                          <m:sSup>
                            <m:sSupPr>
                              <m:ctrlPr>
                                <a:rPr lang="en-US" sz="1600" i="1" smtClean="0">
                                  <a:latin typeface="Cambria Math" panose="02040503050406030204" pitchFamily="18" charset="0"/>
                                </a:rPr>
                              </m:ctrlPr>
                            </m:sSupPr>
                            <m:e>
                              <m:d>
                                <m:dPr>
                                  <m:ctrlPr>
                                    <a:rPr lang="en-US" sz="1600" i="1" smtClean="0">
                                      <a:latin typeface="Cambria Math" panose="02040503050406030204" pitchFamily="18" charset="0"/>
                                    </a:rPr>
                                  </m:ctrlPr>
                                </m:dPr>
                                <m:e>
                                  <m:r>
                                    <a:rPr lang="en-US" sz="1600" i="1">
                                      <a:latin typeface="Cambria Math" panose="02040503050406030204" pitchFamily="18" charset="0"/>
                                    </a:rPr>
                                    <m:t>𝑎</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a:latin typeface="Cambria Math" panose="02040503050406030204" pitchFamily="18" charset="0"/>
                                    </a:rPr>
                                    <m:t>−</m:t>
                                  </m:r>
                                  <m:sSub>
                                    <m:sSubPr>
                                      <m:ctrlPr>
                                        <a:rPr lang="en-US" sz="1600" i="1">
                                          <a:solidFill>
                                            <a:srgbClr val="836967"/>
                                          </a:solidFill>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e>
                              </m:d>
                            </m:e>
                            <m:sup>
                              <m:r>
                                <a:rPr lang="en-US" sz="1600" b="1" i="1" smtClean="0">
                                  <a:latin typeface="Cambria Math" panose="02040503050406030204" pitchFamily="18" charset="0"/>
                                </a:rPr>
                                <m:t>𝟐</m:t>
                              </m:r>
                            </m:sup>
                          </m:sSup>
                        </m:e>
                      </m:nary>
                    </m:oMath>
                  </m:oMathPara>
                </a14:m>
                <a:endParaRPr lang="en-US" sz="1600" dirty="0"/>
              </a:p>
            </p:txBody>
          </p:sp>
        </mc:Choice>
        <mc:Fallback xmlns="">
          <p:sp>
            <p:nvSpPr>
              <p:cNvPr id="6" name="TextBox 5">
                <a:extLst>
                  <a:ext uri="{FF2B5EF4-FFF2-40B4-BE49-F238E27FC236}">
                    <a16:creationId xmlns:a16="http://schemas.microsoft.com/office/drawing/2014/main" id="{FD7F4E36-71CE-6065-0A5E-07C9E9E88081}"/>
                  </a:ext>
                </a:extLst>
              </p:cNvPr>
              <p:cNvSpPr txBox="1">
                <a:spLocks noRot="1" noChangeAspect="1" noMove="1" noResize="1" noEditPoints="1" noAdjustHandles="1" noChangeArrowheads="1" noChangeShapeType="1" noTextEdit="1"/>
              </p:cNvSpPr>
              <p:nvPr/>
            </p:nvSpPr>
            <p:spPr>
              <a:xfrm>
                <a:off x="812162" y="4821479"/>
                <a:ext cx="3771900" cy="764505"/>
              </a:xfrm>
              <a:prstGeom prst="rect">
                <a:avLst/>
              </a:prstGeom>
              <a:blipFill>
                <a:blip r:embed="rId3"/>
                <a:stretch>
                  <a:fillRect t="-100000" b="-157377"/>
                </a:stretch>
              </a:blipFill>
            </p:spPr>
            <p:txBody>
              <a:bodyPr/>
              <a:lstStyle/>
              <a:p>
                <a:r>
                  <a:rPr lang="en-US">
                    <a:noFill/>
                  </a:rPr>
                  <a:t> </a:t>
                </a:r>
              </a:p>
            </p:txBody>
          </p:sp>
        </mc:Fallback>
      </mc:AlternateContent>
      <p:pic>
        <p:nvPicPr>
          <p:cNvPr id="3" name="Google Shape;356;p49">
            <a:extLst>
              <a:ext uri="{FF2B5EF4-FFF2-40B4-BE49-F238E27FC236}">
                <a16:creationId xmlns:a16="http://schemas.microsoft.com/office/drawing/2014/main" id="{460CA20D-A0F3-1DB4-C951-D5D8AE652A0F}"/>
              </a:ext>
            </a:extLst>
          </p:cNvPr>
          <p:cNvPicPr preferRelativeResize="0"/>
          <p:nvPr/>
        </p:nvPicPr>
        <p:blipFill rotWithShape="1">
          <a:blip r:embed="rId4">
            <a:alphaModFix/>
          </a:blip>
          <a:srcRect l="9028" t="7640" r="8334" b="4629"/>
          <a:stretch/>
        </p:blipFill>
        <p:spPr>
          <a:xfrm>
            <a:off x="883775" y="1730096"/>
            <a:ext cx="3373509" cy="2686050"/>
          </a:xfrm>
          <a:prstGeom prst="rect">
            <a:avLst/>
          </a:prstGeom>
          <a:noFill/>
          <a:ln>
            <a:noFill/>
          </a:ln>
        </p:spPr>
      </p:pic>
      <p:sp>
        <p:nvSpPr>
          <p:cNvPr id="7" name="Google Shape;359;p49">
            <a:extLst>
              <a:ext uri="{FF2B5EF4-FFF2-40B4-BE49-F238E27FC236}">
                <a16:creationId xmlns:a16="http://schemas.microsoft.com/office/drawing/2014/main" id="{680AA9E7-4282-6BBA-1F90-C1EFDE7AF00B}"/>
              </a:ext>
            </a:extLst>
          </p:cNvPr>
          <p:cNvSpPr/>
          <p:nvPr/>
        </p:nvSpPr>
        <p:spPr>
          <a:xfrm>
            <a:off x="3594586" y="3130948"/>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p:cxnSp>
        <p:nvCxnSpPr>
          <p:cNvPr id="9" name="Google Shape;360;p49">
            <a:extLst>
              <a:ext uri="{FF2B5EF4-FFF2-40B4-BE49-F238E27FC236}">
                <a16:creationId xmlns:a16="http://schemas.microsoft.com/office/drawing/2014/main" id="{E5B1BF17-9FE7-A7B2-84F3-83FBD3196CBC}"/>
              </a:ext>
            </a:extLst>
          </p:cNvPr>
          <p:cNvCxnSpPr/>
          <p:nvPr/>
        </p:nvCxnSpPr>
        <p:spPr>
          <a:xfrm rot="10800000" flipH="1">
            <a:off x="2925263" y="1911845"/>
            <a:ext cx="1428212" cy="2599551"/>
          </a:xfrm>
          <a:prstGeom prst="straightConnector1">
            <a:avLst/>
          </a:prstGeom>
          <a:noFill/>
          <a:ln w="28575" cap="flat" cmpd="sng">
            <a:solidFill>
              <a:srgbClr val="00B050"/>
            </a:solidFill>
            <a:prstDash val="solid"/>
            <a:miter lim="800000"/>
            <a:headEnd type="none" w="sm" len="sm"/>
            <a:tailEnd type="none" w="sm" len="sm"/>
          </a:ln>
        </p:spPr>
      </p:cxn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A06C799-C6D9-4F9D-8217-FA5E44852701}"/>
                  </a:ext>
                </a:extLst>
              </p:cNvPr>
              <p:cNvSpPr txBox="1"/>
              <p:nvPr/>
            </p:nvSpPr>
            <p:spPr>
              <a:xfrm>
                <a:off x="80691" y="2746631"/>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smtClean="0">
                          <a:latin typeface="Cambria Math" panose="02040503050406030204" pitchFamily="18" charset="0"/>
                        </a:rPr>
                        <m:t>𝐸</m:t>
                      </m:r>
                      <m:d>
                        <m:dPr>
                          <m:ctrlPr>
                            <a:rPr lang="en-US" sz="1600" i="1">
                              <a:solidFill>
                                <a:srgbClr val="836967"/>
                              </a:solidFill>
                              <a:latin typeface="Cambria Math" panose="02040503050406030204" pitchFamily="18" charset="0"/>
                            </a:rPr>
                          </m:ctrlPr>
                        </m:dPr>
                        <m:e>
                          <m:r>
                            <a:rPr lang="en-US" sz="1600" i="1">
                              <a:latin typeface="Cambria Math" panose="02040503050406030204" pitchFamily="18" charset="0"/>
                            </a:rPr>
                            <m:t>𝑎</m:t>
                          </m:r>
                        </m:e>
                      </m:d>
                    </m:oMath>
                  </m:oMathPara>
                </a14:m>
                <a:endParaRPr lang="en-US" sz="1600" dirty="0"/>
              </a:p>
            </p:txBody>
          </p:sp>
        </mc:Choice>
        <mc:Fallback xmlns="">
          <p:sp>
            <p:nvSpPr>
              <p:cNvPr id="12" name="TextBox 11">
                <a:extLst>
                  <a:ext uri="{FF2B5EF4-FFF2-40B4-BE49-F238E27FC236}">
                    <a16:creationId xmlns:a16="http://schemas.microsoft.com/office/drawing/2014/main" id="{75A4F5FA-9B29-F75A-21AB-D0A8C4CDDF6E}"/>
                  </a:ext>
                </a:extLst>
              </p:cNvPr>
              <p:cNvSpPr txBox="1">
                <a:spLocks noRot="1" noChangeAspect="1" noMove="1" noResize="1" noEditPoints="1" noAdjustHandles="1" noChangeArrowheads="1" noChangeShapeType="1" noTextEdit="1"/>
              </p:cNvSpPr>
              <p:nvPr/>
            </p:nvSpPr>
            <p:spPr>
              <a:xfrm>
                <a:off x="80691" y="2746631"/>
                <a:ext cx="984378" cy="3385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328DC7A-7C41-8FE6-9CDF-EA00382DD48F}"/>
                  </a:ext>
                </a:extLst>
              </p:cNvPr>
              <p:cNvSpPr txBox="1"/>
              <p:nvPr/>
            </p:nvSpPr>
            <p:spPr>
              <a:xfrm>
                <a:off x="2109197" y="4423031"/>
                <a:ext cx="984378" cy="338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𝑎</m:t>
                      </m:r>
                    </m:oMath>
                  </m:oMathPara>
                </a14:m>
                <a:endParaRPr lang="en-US" sz="1600" b="0" dirty="0"/>
              </a:p>
            </p:txBody>
          </p:sp>
        </mc:Choice>
        <mc:Fallback xmlns="">
          <p:sp>
            <p:nvSpPr>
              <p:cNvPr id="13" name="TextBox 12">
                <a:extLst>
                  <a:ext uri="{FF2B5EF4-FFF2-40B4-BE49-F238E27FC236}">
                    <a16:creationId xmlns:a16="http://schemas.microsoft.com/office/drawing/2014/main" id="{FA4B47DC-9CAA-918C-9C4D-58C642F87BC1}"/>
                  </a:ext>
                </a:extLst>
              </p:cNvPr>
              <p:cNvSpPr txBox="1">
                <a:spLocks noRot="1" noChangeAspect="1" noMove="1" noResize="1" noEditPoints="1" noAdjustHandles="1" noChangeArrowheads="1" noChangeShapeType="1" noTextEdit="1"/>
              </p:cNvSpPr>
              <p:nvPr/>
            </p:nvSpPr>
            <p:spPr>
              <a:xfrm>
                <a:off x="2109197" y="4423031"/>
                <a:ext cx="984378" cy="338554"/>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87529CC0-9A51-2A1F-72CF-86DDE8990FDA}"/>
                  </a:ext>
                </a:extLst>
              </p:cNvPr>
              <p:cNvSpPr txBox="1"/>
              <p:nvPr/>
            </p:nvSpPr>
            <p:spPr>
              <a:xfrm>
                <a:off x="914400" y="5645878"/>
                <a:ext cx="3771900" cy="7645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600" b="0" i="1" smtClean="0">
                          <a:solidFill>
                            <a:schemeClr val="tx1"/>
                          </a:solidFill>
                          <a:latin typeface="Cambria Math" panose="02040503050406030204" pitchFamily="18" charset="0"/>
                        </a:rPr>
                        <m:t>𝐸</m:t>
                      </m:r>
                      <m:r>
                        <a:rPr lang="en-US" sz="1600" b="0" i="1" smtClean="0">
                          <a:solidFill>
                            <a:schemeClr val="tx1"/>
                          </a:solidFill>
                          <a:latin typeface="Cambria Math" panose="02040503050406030204" pitchFamily="18" charset="0"/>
                        </a:rPr>
                        <m:t>′(</m:t>
                      </m:r>
                      <m:r>
                        <a:rPr lang="en-US" sz="1600" b="0" i="1" smtClean="0">
                          <a:solidFill>
                            <a:schemeClr val="tx1"/>
                          </a:solidFill>
                          <a:latin typeface="Cambria Math" panose="02040503050406030204" pitchFamily="18" charset="0"/>
                        </a:rPr>
                        <m:t>𝑎</m:t>
                      </m:r>
                      <m:r>
                        <a:rPr lang="en-US" sz="1600" b="0" i="1" smtClean="0">
                          <a:solidFill>
                            <a:schemeClr val="tx1"/>
                          </a:solidFill>
                          <a:latin typeface="Cambria Math" panose="02040503050406030204" pitchFamily="18" charset="0"/>
                        </a:rPr>
                        <m:t>)</m:t>
                      </m:r>
                      <m:r>
                        <a:rPr lang="en-US" sz="1600" b="0" i="0">
                          <a:solidFill>
                            <a:schemeClr val="tx1"/>
                          </a:solidFill>
                          <a:latin typeface="Cambria Math" panose="02040503050406030204" pitchFamily="18" charset="0"/>
                        </a:rPr>
                        <m:t>=</m:t>
                      </m:r>
                      <m:nary>
                        <m:naryPr>
                          <m:chr m:val="∑"/>
                          <m:limLoc m:val="undOvr"/>
                          <m:ctrlPr>
                            <a:rPr lang="en-US" sz="1600" b="0" i="1">
                              <a:solidFill>
                                <a:schemeClr val="tx1"/>
                              </a:solidFill>
                              <a:latin typeface="Cambria Math" panose="02040503050406030204" pitchFamily="18" charset="0"/>
                            </a:rPr>
                          </m:ctrlPr>
                        </m:naryPr>
                        <m:sub>
                          <m:r>
                            <a:rPr lang="en-US" sz="1600" b="0" i="1">
                              <a:solidFill>
                                <a:schemeClr val="tx1"/>
                              </a:solidFill>
                              <a:latin typeface="Cambria Math" panose="02040503050406030204" pitchFamily="18" charset="0"/>
                            </a:rPr>
                            <m:t>𝑖</m:t>
                          </m:r>
                          <m:r>
                            <a:rPr lang="en-US" sz="1600" b="0" i="0">
                              <a:solidFill>
                                <a:schemeClr val="tx1"/>
                              </a:solidFill>
                              <a:latin typeface="Cambria Math" panose="02040503050406030204" pitchFamily="18" charset="0"/>
                            </a:rPr>
                            <m:t>=1</m:t>
                          </m:r>
                        </m:sub>
                        <m:sup>
                          <m:r>
                            <a:rPr lang="en-US" sz="1600" b="0" i="1">
                              <a:solidFill>
                                <a:schemeClr val="tx1"/>
                              </a:solidFill>
                              <a:latin typeface="Cambria Math" panose="02040503050406030204" pitchFamily="18" charset="0"/>
                            </a:rPr>
                            <m:t>𝑛</m:t>
                          </m:r>
                        </m:sup>
                        <m:e>
                          <m:r>
                            <a:rPr lang="en-US" sz="1600" b="0" i="1" smtClean="0">
                              <a:solidFill>
                                <a:schemeClr val="tx1"/>
                              </a:solidFill>
                              <a:latin typeface="Cambria Math" panose="02040503050406030204" pitchFamily="18" charset="0"/>
                            </a:rPr>
                            <m:t>2</m:t>
                          </m:r>
                          <m:d>
                            <m:dPr>
                              <m:ctrlPr>
                                <a:rPr lang="en-US" sz="1600" b="0" i="1">
                                  <a:latin typeface="Cambria Math" panose="02040503050406030204" pitchFamily="18" charset="0"/>
                                </a:rPr>
                              </m:ctrlPr>
                            </m:dPr>
                            <m:e>
                              <m:r>
                                <a:rPr lang="en-US" sz="1600" b="0" i="1">
                                  <a:latin typeface="Cambria Math" panose="02040503050406030204" pitchFamily="18" charset="0"/>
                                </a:rPr>
                                <m:t>𝑎</m:t>
                              </m:r>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𝑖</m:t>
                                  </m:r>
                                </m:sub>
                              </m:sSub>
                              <m:r>
                                <a:rPr lang="en-US" sz="1600" b="0">
                                  <a:latin typeface="Cambria Math" panose="02040503050406030204" pitchFamily="18" charset="0"/>
                                </a:rPr>
                                <m:t>−</m:t>
                              </m:r>
                              <m:sSub>
                                <m:sSubPr>
                                  <m:ctrlPr>
                                    <a:rPr lang="en-US" sz="1600" b="0" i="1">
                                      <a:latin typeface="Cambria Math" panose="02040503050406030204" pitchFamily="18" charset="0"/>
                                    </a:rPr>
                                  </m:ctrlPr>
                                </m:sSubPr>
                                <m:e>
                                  <m:r>
                                    <a:rPr lang="en-US" sz="1600" b="0" i="1">
                                      <a:latin typeface="Cambria Math" panose="02040503050406030204" pitchFamily="18" charset="0"/>
                                    </a:rPr>
                                    <m:t>𝑦</m:t>
                                  </m:r>
                                </m:e>
                                <m:sub>
                                  <m:r>
                                    <a:rPr lang="en-US" sz="1600" b="0" i="1">
                                      <a:latin typeface="Cambria Math" panose="02040503050406030204" pitchFamily="18" charset="0"/>
                                    </a:rPr>
                                    <m:t>𝑖</m:t>
                                  </m:r>
                                </m:sub>
                              </m:sSub>
                            </m:e>
                          </m:d>
                        </m:e>
                      </m:nary>
                      <m:sSub>
                        <m:sSubPr>
                          <m:ctrlPr>
                            <a:rPr lang="en-US" sz="1600" b="0" i="1">
                              <a:latin typeface="Cambria Math" panose="02040503050406030204" pitchFamily="18" charset="0"/>
                            </a:rPr>
                          </m:ctrlPr>
                        </m:sSubPr>
                        <m:e>
                          <m:r>
                            <a:rPr lang="en-US" sz="1600" b="0" i="1">
                              <a:latin typeface="Cambria Math" panose="02040503050406030204" pitchFamily="18" charset="0"/>
                            </a:rPr>
                            <m:t>𝑥</m:t>
                          </m:r>
                        </m:e>
                        <m:sub>
                          <m:r>
                            <a:rPr lang="en-US" sz="1600" b="0" i="1">
                              <a:latin typeface="Cambria Math" panose="02040503050406030204" pitchFamily="18" charset="0"/>
                            </a:rPr>
                            <m:t>𝑖</m:t>
                          </m:r>
                        </m:sub>
                      </m:sSub>
                    </m:oMath>
                  </m:oMathPara>
                </a14:m>
                <a:endParaRPr lang="en-US" sz="1600" b="0" dirty="0">
                  <a:solidFill>
                    <a:schemeClr val="tx1"/>
                  </a:solidFill>
                </a:endParaRPr>
              </a:p>
            </p:txBody>
          </p:sp>
        </mc:Choice>
        <mc:Fallback xmlns="">
          <p:sp>
            <p:nvSpPr>
              <p:cNvPr id="4" name="TextBox 3">
                <a:extLst>
                  <a:ext uri="{FF2B5EF4-FFF2-40B4-BE49-F238E27FC236}">
                    <a16:creationId xmlns:a16="http://schemas.microsoft.com/office/drawing/2014/main" id="{17F17774-C902-DC36-EA8E-4E6B41121CF5}"/>
                  </a:ext>
                </a:extLst>
              </p:cNvPr>
              <p:cNvSpPr txBox="1">
                <a:spLocks noRot="1" noChangeAspect="1" noMove="1" noResize="1" noEditPoints="1" noAdjustHandles="1" noChangeArrowheads="1" noChangeShapeType="1" noTextEdit="1"/>
              </p:cNvSpPr>
              <p:nvPr/>
            </p:nvSpPr>
            <p:spPr>
              <a:xfrm>
                <a:off x="914400" y="5645878"/>
                <a:ext cx="3771900" cy="764505"/>
              </a:xfrm>
              <a:prstGeom prst="rect">
                <a:avLst/>
              </a:prstGeom>
              <a:blipFill>
                <a:blip r:embed="rId7"/>
                <a:stretch>
                  <a:fillRect t="-100000" b="-1573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09A964F-C47A-59F4-E898-ADC54A4EF7AE}"/>
                  </a:ext>
                </a:extLst>
              </p:cNvPr>
              <p:cNvSpPr txBox="1"/>
              <p:nvPr/>
            </p:nvSpPr>
            <p:spPr>
              <a:xfrm>
                <a:off x="4666358" y="2423803"/>
                <a:ext cx="4064640" cy="1723549"/>
              </a:xfrm>
              <a:prstGeom prst="rect">
                <a:avLst/>
              </a:prstGeom>
              <a:noFill/>
            </p:spPr>
            <p:txBody>
              <a:bodyPr wrap="square">
                <a:spAutoFit/>
              </a:bodyPr>
              <a:lstStyle/>
              <a:p>
                <a:pPr marL="231775" indent="-231775">
                  <a:spcBef>
                    <a:spcPts val="600"/>
                  </a:spcBef>
                  <a:buFont typeface="Arial" panose="020B0604020202020204" pitchFamily="34" charset="0"/>
                  <a:buChar char="•"/>
                </a:pPr>
                <a:r>
                  <a:rPr lang="en-US" sz="1600" b="0" dirty="0">
                    <a:latin typeface="Times New Roman" panose="02020603050405020304" pitchFamily="18" charset="0"/>
                    <a:cs typeface="Times New Roman" panose="02020603050405020304" pitchFamily="18" charset="0"/>
                  </a:rPr>
                  <a:t>If </a:t>
                </a:r>
                <a:r>
                  <a:rPr lang="en-US" sz="1600" b="0" i="1" dirty="0">
                    <a:latin typeface="Times New Roman" panose="02020603050405020304" pitchFamily="18" charset="0"/>
                    <a:cs typeface="Times New Roman" panose="02020603050405020304" pitchFamily="18" charset="0"/>
                  </a:rPr>
                  <a:t>E</a:t>
                </a:r>
                <a:r>
                  <a:rPr lang="en-US" sz="1600" b="0" dirty="0">
                    <a:latin typeface="Times New Roman" panose="02020603050405020304" pitchFamily="18" charset="0"/>
                    <a:cs typeface="Times New Roman" panose="02020603050405020304" pitchFamily="18" charset="0"/>
                  </a:rPr>
                  <a:t>’(</a:t>
                </a:r>
                <a:r>
                  <a:rPr lang="en-US" sz="1600" b="0" i="1" dirty="0">
                    <a:latin typeface="Times New Roman" panose="02020603050405020304" pitchFamily="18" charset="0"/>
                    <a:cs typeface="Times New Roman" panose="02020603050405020304" pitchFamily="18" charset="0"/>
                  </a:rPr>
                  <a:t>a</a:t>
                </a:r>
                <a:r>
                  <a:rPr lang="en-US" sz="1600" b="0" dirty="0">
                    <a:latin typeface="Times New Roman" panose="02020603050405020304" pitchFamily="18" charset="0"/>
                    <a:cs typeface="Times New Roman" panose="02020603050405020304" pitchFamily="18" charset="0"/>
                  </a:rPr>
                  <a:t>) is positive: Decrease </a:t>
                </a:r>
                <a:r>
                  <a:rPr lang="en-US" sz="1600" b="0" i="1" dirty="0">
                    <a:latin typeface="Times New Roman" panose="02020603050405020304" pitchFamily="18" charset="0"/>
                    <a:cs typeface="Times New Roman" panose="02020603050405020304" pitchFamily="18" charset="0"/>
                  </a:rPr>
                  <a:t>a</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negative: Increase </a:t>
                </a:r>
                <a:r>
                  <a:rPr lang="en-US" sz="1600" b="0" i="1" dirty="0">
                    <a:latin typeface="Times New Roman" panose="02020603050405020304" pitchFamily="18" charset="0"/>
                    <a:cs typeface="Times New Roman" panose="02020603050405020304" pitchFamily="18" charset="0"/>
                  </a:rPr>
                  <a:t>a</a:t>
                </a:r>
                <a:endParaRPr lang="en-US" sz="1600" b="0" dirty="0">
                  <a:latin typeface="Times New Roman" panose="02020603050405020304" pitchFamily="18" charset="0"/>
                  <a:cs typeface="Times New Roman" panose="02020603050405020304" pitchFamily="18" charset="0"/>
                </a:endParaRPr>
              </a:p>
              <a:p>
                <a:pPr marL="231775" indent="-231775">
                  <a:spcBef>
                    <a:spcPts val="600"/>
                  </a:spcBef>
                  <a:buFont typeface="Arial" panose="020B0604020202020204" pitchFamily="34" charset="0"/>
                  <a:buChar char="•"/>
                </a:pPr>
                <a:r>
                  <a:rPr lang="en-US" sz="1600" b="0" dirty="0">
                    <a:latin typeface="Times New Roman" panose="02020603050405020304" pitchFamily="18" charset="0"/>
                    <a:cs typeface="Times New Roman" panose="02020603050405020304" pitchFamily="18" charset="0"/>
                  </a:rPr>
                  <a:t>As we get closer to the minimum of </a:t>
                </a:r>
                <a:r>
                  <a:rPr lang="en-US" sz="1600" b="0" i="1" dirty="0">
                    <a:latin typeface="Times New Roman" panose="02020603050405020304" pitchFamily="18" charset="0"/>
                    <a:cs typeface="Times New Roman" panose="02020603050405020304" pitchFamily="18" charset="0"/>
                  </a:rPr>
                  <a:t>E</a:t>
                </a:r>
                <a:r>
                  <a:rPr lang="en-US" sz="1600" b="0" dirty="0">
                    <a:latin typeface="Times New Roman" panose="02020603050405020304" pitchFamily="18" charset="0"/>
                    <a:cs typeface="Times New Roman" panose="02020603050405020304" pitchFamily="18" charset="0"/>
                  </a:rPr>
                  <a:t>, take smaller steps, otherwise we may pass it</a:t>
                </a:r>
              </a:p>
              <a:p>
                <a:pPr marL="231775" indent="-231775">
                  <a:spcBef>
                    <a:spcPts val="600"/>
                  </a:spcBef>
                  <a:buFont typeface="Arial" panose="020B0604020202020204" pitchFamily="34" charset="0"/>
                  <a:buChar char="•"/>
                </a:pPr>
                <a:r>
                  <a:rPr lang="en-US" sz="1600" b="0" dirty="0">
                    <a:latin typeface="Times New Roman" panose="02020603050405020304" pitchFamily="18" charset="0"/>
                    <a:cs typeface="Times New Roman" panose="02020603050405020304" pitchFamily="18" charset="0"/>
                  </a:rPr>
                  <a:t>How to tell that we get closer to the minimum? </a:t>
                </a:r>
                <a14:m>
                  <m:oMath xmlns:m="http://schemas.openxmlformats.org/officeDocument/2006/math">
                    <m:r>
                      <a:rPr lang="en-US" sz="1600" b="0" i="0" smtClean="0">
                        <a:solidFill>
                          <a:schemeClr val="tx1"/>
                        </a:solidFill>
                        <a:latin typeface="Cambria Math" panose="02040503050406030204" pitchFamily="18" charset="0"/>
                        <a:ea typeface="Cambria Math" panose="02040503050406030204" pitchFamily="18" charset="0"/>
                      </a:rPr>
                      <m:t> </m:t>
                    </m:r>
                    <m:r>
                      <a:rPr lang="en-US" sz="1600" b="0" i="1" smtClean="0">
                        <a:solidFill>
                          <a:schemeClr val="tx1"/>
                        </a:solidFill>
                        <a:latin typeface="Cambria Math" panose="02040503050406030204" pitchFamily="18" charset="0"/>
                        <a:ea typeface="Cambria Math" panose="02040503050406030204" pitchFamily="18" charset="0"/>
                      </a:rPr>
                      <m:t>𝐸</m:t>
                    </m:r>
                    <m:r>
                      <a:rPr lang="en-US" sz="1600" b="0" i="1" smtClean="0">
                        <a:solidFill>
                          <a:schemeClr val="tx1"/>
                        </a:solidFill>
                        <a:latin typeface="Cambria Math" panose="02040503050406030204" pitchFamily="18" charset="0"/>
                        <a:ea typeface="Cambria Math" panose="02040503050406030204" pitchFamily="18" charset="0"/>
                      </a:rPr>
                      <m:t>′(</m:t>
                    </m:r>
                    <m:r>
                      <a:rPr lang="en-US" sz="1600" b="0" i="1" smtClean="0">
                        <a:solidFill>
                          <a:schemeClr val="tx1"/>
                        </a:solidFill>
                        <a:latin typeface="Cambria Math" panose="02040503050406030204" pitchFamily="18" charset="0"/>
                        <a:ea typeface="Cambria Math" panose="02040503050406030204" pitchFamily="18" charset="0"/>
                      </a:rPr>
                      <m:t>𝑎</m:t>
                    </m:r>
                    <m:r>
                      <a:rPr lang="en-US" sz="1600" b="0" i="1" smtClean="0">
                        <a:solidFill>
                          <a:schemeClr val="tx1"/>
                        </a:solidFill>
                        <a:latin typeface="Cambria Math" panose="02040503050406030204" pitchFamily="18" charset="0"/>
                        <a:ea typeface="Cambria Math" panose="02040503050406030204" pitchFamily="18" charset="0"/>
                      </a:rPr>
                      <m:t>)</m:t>
                    </m:r>
                  </m:oMath>
                </a14:m>
                <a:r>
                  <a:rPr lang="en-US" sz="1600" b="0" dirty="0">
                    <a:latin typeface="Times New Roman" panose="02020603050405020304" pitchFamily="18" charset="0"/>
                    <a:cs typeface="Times New Roman" panose="02020603050405020304" pitchFamily="18" charset="0"/>
                  </a:rPr>
                  <a:t> becomes smaller.</a:t>
                </a:r>
              </a:p>
            </p:txBody>
          </p:sp>
        </mc:Choice>
        <mc:Fallback xmlns="">
          <p:sp>
            <p:nvSpPr>
              <p:cNvPr id="5" name="TextBox 4">
                <a:extLst>
                  <a:ext uri="{FF2B5EF4-FFF2-40B4-BE49-F238E27FC236}">
                    <a16:creationId xmlns:a16="http://schemas.microsoft.com/office/drawing/2014/main" id="{23016F2D-BDDB-17C2-F00F-F62BF406FB26}"/>
                  </a:ext>
                </a:extLst>
              </p:cNvPr>
              <p:cNvSpPr txBox="1">
                <a:spLocks noRot="1" noChangeAspect="1" noMove="1" noResize="1" noEditPoints="1" noAdjustHandles="1" noChangeArrowheads="1" noChangeShapeType="1" noTextEdit="1"/>
              </p:cNvSpPr>
              <p:nvPr/>
            </p:nvSpPr>
            <p:spPr>
              <a:xfrm>
                <a:off x="4666358" y="2423803"/>
                <a:ext cx="4064640" cy="1723549"/>
              </a:xfrm>
              <a:prstGeom prst="rect">
                <a:avLst/>
              </a:prstGeom>
              <a:blipFill>
                <a:blip r:embed="rId8"/>
                <a:stretch>
                  <a:fillRect l="-623" t="-1471" b="-3676"/>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B3A0AF93-4286-A34E-3400-68FEC75C71CA}"/>
              </a:ext>
            </a:extLst>
          </p:cNvPr>
          <p:cNvSpPr txBox="1"/>
          <p:nvPr/>
        </p:nvSpPr>
        <p:spPr>
          <a:xfrm>
            <a:off x="4713043" y="4373551"/>
            <a:ext cx="1332416" cy="369332"/>
          </a:xfrm>
          <a:prstGeom prst="rect">
            <a:avLst/>
          </a:prstGeom>
          <a:noFill/>
        </p:spPr>
        <p:txBody>
          <a:bodyPr wrap="none" rtlCol="0">
            <a:spAutoFit/>
          </a:bodyPr>
          <a:lstStyle/>
          <a:p>
            <a:pPr algn="l"/>
            <a:r>
              <a:rPr lang="en-US" altLang="en-US" sz="1800" b="0" u="sng" kern="0" dirty="0">
                <a:latin typeface="Times New Roman" panose="02020603050405020304" pitchFamily="18" charset="0"/>
                <a:cs typeface="Times New Roman" panose="02020603050405020304" pitchFamily="18" charset="0"/>
              </a:rPr>
              <a:t>Update rule:</a:t>
            </a:r>
          </a:p>
        </p:txBody>
      </p:sp>
      <p:cxnSp>
        <p:nvCxnSpPr>
          <p:cNvPr id="11" name="Google Shape;360;p49">
            <a:extLst>
              <a:ext uri="{FF2B5EF4-FFF2-40B4-BE49-F238E27FC236}">
                <a16:creationId xmlns:a16="http://schemas.microsoft.com/office/drawing/2014/main" id="{7D19F0E0-4336-D9A6-B994-B7E36C22B7C2}"/>
              </a:ext>
            </a:extLst>
          </p:cNvPr>
          <p:cNvCxnSpPr>
            <a:cxnSpLocks/>
          </p:cNvCxnSpPr>
          <p:nvPr/>
        </p:nvCxnSpPr>
        <p:spPr>
          <a:xfrm flipV="1">
            <a:off x="2670727" y="2746631"/>
            <a:ext cx="1558242" cy="1764765"/>
          </a:xfrm>
          <a:prstGeom prst="straightConnector1">
            <a:avLst/>
          </a:prstGeom>
          <a:noFill/>
          <a:ln w="28575" cap="flat" cmpd="sng">
            <a:solidFill>
              <a:srgbClr val="00B050"/>
            </a:solidFill>
            <a:prstDash val="solid"/>
            <a:miter lim="800000"/>
            <a:headEnd type="none" w="sm" len="sm"/>
            <a:tailEnd type="none" w="sm" len="sm"/>
          </a:ln>
        </p:spPr>
      </p:cxnSp>
      <p:sp>
        <p:nvSpPr>
          <p:cNvPr id="15" name="Google Shape;359;p49">
            <a:extLst>
              <a:ext uri="{FF2B5EF4-FFF2-40B4-BE49-F238E27FC236}">
                <a16:creationId xmlns:a16="http://schemas.microsoft.com/office/drawing/2014/main" id="{6A8E5B85-2F54-01C9-5935-2CFBBAAEF6C4}"/>
              </a:ext>
            </a:extLst>
          </p:cNvPr>
          <p:cNvSpPr/>
          <p:nvPr/>
        </p:nvSpPr>
        <p:spPr>
          <a:xfrm>
            <a:off x="3322175" y="3613406"/>
            <a:ext cx="123825" cy="123825"/>
          </a:xfrm>
          <a:prstGeom prst="ellipse">
            <a:avLst/>
          </a:prstGeom>
          <a:solidFill>
            <a:schemeClr val="accent1"/>
          </a:solidFill>
          <a:ln w="12700" cap="flat" cmpd="sng">
            <a:solidFill>
              <a:srgbClr val="42719B"/>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dirty="0">
              <a:solidFill>
                <a:schemeClr val="lt1"/>
              </a:solidFill>
              <a:latin typeface="Calibri"/>
              <a:ea typeface="Calibri"/>
              <a:cs typeface="Calibri"/>
              <a:sym typeface="Calibri"/>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386747CE-38C2-A950-8232-539957489A25}"/>
                  </a:ext>
                </a:extLst>
              </p:cNvPr>
              <p:cNvSpPr txBox="1"/>
              <p:nvPr/>
            </p:nvSpPr>
            <p:spPr>
              <a:xfrm>
                <a:off x="4444168" y="4767374"/>
                <a:ext cx="37719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m:t>
                      </m:r>
                      <m:r>
                        <a:rPr lang="en-US" sz="1800" b="0" i="1" smtClean="0">
                          <a:solidFill>
                            <a:schemeClr val="tx1"/>
                          </a:solidFill>
                          <a:latin typeface="Cambria Math" panose="02040503050406030204" pitchFamily="18" charset="0"/>
                        </a:rPr>
                        <m:t>𝑎</m:t>
                      </m:r>
                      <m:r>
                        <a:rPr lang="en-US" sz="1800" b="0" i="1" smtClean="0">
                          <a:solidFill>
                            <a:schemeClr val="tx1"/>
                          </a:solidFill>
                          <a:latin typeface="Cambria Math" panose="02040503050406030204" pitchFamily="18" charset="0"/>
                        </a:rPr>
                        <m:t> − </m:t>
                      </m:r>
                      <m:r>
                        <a:rPr lang="en-US" sz="1800" b="0" i="1" smtClean="0">
                          <a:solidFill>
                            <a:schemeClr val="tx1"/>
                          </a:solidFill>
                          <a:latin typeface="Cambria Math" panose="02040503050406030204" pitchFamily="18" charset="0"/>
                          <a:ea typeface="Cambria Math" panose="02040503050406030204" pitchFamily="18" charset="0"/>
                        </a:rPr>
                        <m:t>𝜂</m:t>
                      </m:r>
                      <m:r>
                        <a:rPr lang="en-US" sz="1800" b="0" i="1" smtClean="0">
                          <a:solidFill>
                            <a:schemeClr val="tx1"/>
                          </a:solidFill>
                          <a:latin typeface="Cambria Math" panose="02040503050406030204" pitchFamily="18" charset="0"/>
                          <a:ea typeface="Cambria Math" panose="02040503050406030204" pitchFamily="18" charset="0"/>
                        </a:rPr>
                        <m:t>𝐸</m:t>
                      </m:r>
                      <m:r>
                        <a:rPr lang="en-US" sz="1800" b="0" i="1" smtClean="0">
                          <a:solidFill>
                            <a:schemeClr val="tx1"/>
                          </a:solidFill>
                          <a:latin typeface="Cambria Math" panose="02040503050406030204" pitchFamily="18" charset="0"/>
                          <a:ea typeface="Cambria Math" panose="02040503050406030204" pitchFamily="18" charset="0"/>
                        </a:rPr>
                        <m:t>′(</m:t>
                      </m:r>
                      <m:r>
                        <a:rPr lang="en-US" sz="1800" b="0" i="1" smtClean="0">
                          <a:solidFill>
                            <a:schemeClr val="tx1"/>
                          </a:solidFill>
                          <a:latin typeface="Cambria Math" panose="02040503050406030204" pitchFamily="18" charset="0"/>
                          <a:ea typeface="Cambria Math" panose="02040503050406030204" pitchFamily="18" charset="0"/>
                        </a:rPr>
                        <m:t>𝑎</m:t>
                      </m:r>
                      <m:r>
                        <a:rPr lang="en-US" sz="1800" b="0" i="1" smtClean="0">
                          <a:solidFill>
                            <a:schemeClr val="tx1"/>
                          </a:solidFill>
                          <a:latin typeface="Cambria Math" panose="02040503050406030204" pitchFamily="18" charset="0"/>
                          <a:ea typeface="Cambria Math" panose="02040503050406030204" pitchFamily="18" charset="0"/>
                        </a:rPr>
                        <m:t>)</m:t>
                      </m:r>
                    </m:oMath>
                  </m:oMathPara>
                </a14:m>
                <a:endParaRPr lang="en-US" sz="1800" b="0" dirty="0">
                  <a:solidFill>
                    <a:schemeClr val="tx1"/>
                  </a:solidFill>
                </a:endParaRPr>
              </a:p>
            </p:txBody>
          </p:sp>
        </mc:Choice>
        <mc:Fallback xmlns="">
          <p:sp>
            <p:nvSpPr>
              <p:cNvPr id="17" name="TextBox 16">
                <a:extLst>
                  <a:ext uri="{FF2B5EF4-FFF2-40B4-BE49-F238E27FC236}">
                    <a16:creationId xmlns:a16="http://schemas.microsoft.com/office/drawing/2014/main" id="{2D75BA00-C568-4672-66C3-7DF6198AE52E}"/>
                  </a:ext>
                </a:extLst>
              </p:cNvPr>
              <p:cNvSpPr txBox="1">
                <a:spLocks noRot="1" noChangeAspect="1" noMove="1" noResize="1" noEditPoints="1" noAdjustHandles="1" noChangeArrowheads="1" noChangeShapeType="1" noTextEdit="1"/>
              </p:cNvSpPr>
              <p:nvPr/>
            </p:nvSpPr>
            <p:spPr>
              <a:xfrm>
                <a:off x="4444168" y="4767374"/>
                <a:ext cx="3771900" cy="369332"/>
              </a:xfrm>
              <a:prstGeom prst="rect">
                <a:avLst/>
              </a:prstGeom>
              <a:blipFill>
                <a:blip r:embed="rId9"/>
                <a:stretch>
                  <a:fillRect b="-20000"/>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F4B20B67-02B1-C33C-DC96-4F820E7897AA}"/>
              </a:ext>
            </a:extLst>
          </p:cNvPr>
          <p:cNvSpPr txBox="1"/>
          <p:nvPr/>
        </p:nvSpPr>
        <p:spPr>
          <a:xfrm>
            <a:off x="1518078" y="2204585"/>
            <a:ext cx="2076508" cy="523220"/>
          </a:xfrm>
          <a:prstGeom prst="rect">
            <a:avLst/>
          </a:prstGeom>
          <a:solidFill>
            <a:schemeClr val="bg1"/>
          </a:solidFill>
        </p:spPr>
        <p:txBody>
          <a:bodyPr wrap="square" rtlCol="0">
            <a:spAutoFit/>
          </a:bodyPr>
          <a:lstStyle/>
          <a:p>
            <a:r>
              <a:rPr lang="en-US" sz="1400" b="0" i="1" dirty="0">
                <a:latin typeface="Times New Roman" panose="02020603050405020304" pitchFamily="18" charset="0"/>
                <a:cs typeface="Times New Roman" panose="02020603050405020304" pitchFamily="18" charset="0"/>
              </a:rPr>
              <a:t>E</a:t>
            </a:r>
            <a:r>
              <a:rPr lang="en-US" sz="1400" b="0" dirty="0">
                <a:latin typeface="Times New Roman" panose="02020603050405020304" pitchFamily="18" charset="0"/>
                <a:cs typeface="Times New Roman" panose="02020603050405020304" pitchFamily="18" charset="0"/>
              </a:rPr>
              <a:t>’(2) is the slope of the</a:t>
            </a:r>
          </a:p>
          <a:p>
            <a:r>
              <a:rPr lang="en-US" sz="1400" b="0" dirty="0">
                <a:latin typeface="Times New Roman" panose="02020603050405020304" pitchFamily="18" charset="0"/>
                <a:cs typeface="Times New Roman" panose="02020603050405020304" pitchFamily="18" charset="0"/>
              </a:rPr>
              <a:t>tangent line (</a:t>
            </a:r>
            <a:r>
              <a:rPr lang="he-IL" sz="1400" b="0" dirty="0">
                <a:latin typeface="Times New Roman" panose="02020603050405020304" pitchFamily="18" charset="0"/>
                <a:cs typeface="Times New Roman" panose="02020603050405020304" pitchFamily="18" charset="0"/>
              </a:rPr>
              <a:t>משיק</a:t>
            </a:r>
            <a:r>
              <a:rPr lang="en-US" sz="1400" b="0" dirty="0">
                <a:latin typeface="Times New Roman" panose="02020603050405020304" pitchFamily="18" charset="0"/>
                <a:cs typeface="Times New Roman" panose="02020603050405020304" pitchFamily="18" charset="0"/>
              </a:rPr>
              <a:t>) at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=2</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F052470-51EC-A18F-058D-4F29E6CFB189}"/>
                  </a:ext>
                </a:extLst>
              </p:cNvPr>
              <p:cNvSpPr txBox="1"/>
              <p:nvPr/>
            </p:nvSpPr>
            <p:spPr>
              <a:xfrm>
                <a:off x="5479371" y="5291425"/>
                <a:ext cx="2457935" cy="615553"/>
              </a:xfrm>
              <a:prstGeom prst="rect">
                <a:avLst/>
              </a:prstGeom>
              <a:noFill/>
            </p:spPr>
            <p:txBody>
              <a:bodyPr wrap="square">
                <a:spAutoFit/>
              </a:bodyPr>
              <a:lstStyle/>
              <a:p>
                <a14:m>
                  <m:oMath xmlns:m="http://schemas.openxmlformats.org/officeDocument/2006/math">
                    <m:r>
                      <a:rPr lang="en-US" sz="1800" b="0" i="1" smtClean="0">
                        <a:solidFill>
                          <a:schemeClr val="bg1">
                            <a:lumMod val="50000"/>
                          </a:schemeClr>
                        </a:solidFill>
                        <a:latin typeface="Cambria Math" panose="02040503050406030204" pitchFamily="18" charset="0"/>
                        <a:ea typeface="Cambria Math" panose="02040503050406030204" pitchFamily="18" charset="0"/>
                      </a:rPr>
                      <m:t>𝜂</m:t>
                    </m:r>
                  </m:oMath>
                </a14:m>
                <a:r>
                  <a:rPr lang="en-US" altLang="en-US" sz="1800" b="0" kern="0" dirty="0">
                    <a:solidFill>
                      <a:schemeClr val="bg1">
                        <a:lumMod val="50000"/>
                      </a:schemeClr>
                    </a:solidFill>
                    <a:latin typeface="Times New Roman" panose="02020603050405020304" pitchFamily="18" charset="0"/>
                    <a:ea typeface="ＭＳ Ｐゴシック" charset="-128"/>
                    <a:cs typeface="Times New Roman" panose="02020603050405020304" pitchFamily="18" charset="0"/>
                  </a:rPr>
                  <a:t> </a:t>
                </a:r>
                <a:r>
                  <a:rPr lang="en-US" altLang="en-US" sz="1600" b="0" kern="0" dirty="0">
                    <a:solidFill>
                      <a:schemeClr val="bg1">
                        <a:lumMod val="50000"/>
                      </a:schemeClr>
                    </a:solidFill>
                    <a:latin typeface="Times New Roman" panose="02020603050405020304" pitchFamily="18" charset="0"/>
                    <a:cs typeface="Times New Roman" panose="02020603050405020304" pitchFamily="18" charset="0"/>
                  </a:rPr>
                  <a:t>(eta):  a small constant,</a:t>
                </a:r>
                <a:br>
                  <a:rPr lang="en-US" altLang="en-US" sz="1600" b="0" kern="0" dirty="0">
                    <a:solidFill>
                      <a:schemeClr val="bg1">
                        <a:lumMod val="50000"/>
                      </a:schemeClr>
                    </a:solidFill>
                    <a:latin typeface="Times New Roman" panose="02020603050405020304" pitchFamily="18" charset="0"/>
                    <a:cs typeface="Times New Roman" panose="02020603050405020304" pitchFamily="18" charset="0"/>
                  </a:rPr>
                </a:br>
                <a:r>
                  <a:rPr lang="en-US" altLang="en-US" sz="1600" b="0" kern="0" dirty="0">
                    <a:solidFill>
                      <a:schemeClr val="bg1">
                        <a:lumMod val="50000"/>
                      </a:schemeClr>
                    </a:solidFill>
                    <a:latin typeface="Times New Roman" panose="02020603050405020304" pitchFamily="18" charset="0"/>
                    <a:cs typeface="Times New Roman" panose="02020603050405020304" pitchFamily="18" charset="0"/>
                  </a:rPr>
                  <a:t>              like 0.0001</a:t>
                </a:r>
              </a:p>
            </p:txBody>
          </p:sp>
        </mc:Choice>
        <mc:Fallback xmlns="">
          <p:sp>
            <p:nvSpPr>
              <p:cNvPr id="16" name="TextBox 15">
                <a:extLst>
                  <a:ext uri="{FF2B5EF4-FFF2-40B4-BE49-F238E27FC236}">
                    <a16:creationId xmlns:a16="http://schemas.microsoft.com/office/drawing/2014/main" id="{75E9B873-9231-555B-6146-8DB14A5F41F2}"/>
                  </a:ext>
                </a:extLst>
              </p:cNvPr>
              <p:cNvSpPr txBox="1">
                <a:spLocks noRot="1" noChangeAspect="1" noMove="1" noResize="1" noEditPoints="1" noAdjustHandles="1" noChangeArrowheads="1" noChangeShapeType="1" noTextEdit="1"/>
              </p:cNvSpPr>
              <p:nvPr/>
            </p:nvSpPr>
            <p:spPr>
              <a:xfrm>
                <a:off x="5479371" y="5291425"/>
                <a:ext cx="2457935" cy="615553"/>
              </a:xfrm>
              <a:prstGeom prst="rect">
                <a:avLst/>
              </a:prstGeom>
              <a:blipFill>
                <a:blip r:embed="rId10"/>
                <a:stretch>
                  <a:fillRect b="-10000"/>
                </a:stretch>
              </a:blipFill>
            </p:spPr>
            <p:txBody>
              <a:bodyPr/>
              <a:lstStyle/>
              <a:p>
                <a:r>
                  <a:rPr lang="en-US">
                    <a:noFill/>
                  </a:rPr>
                  <a:t> </a:t>
                </a:r>
              </a:p>
            </p:txBody>
          </p:sp>
        </mc:Fallback>
      </mc:AlternateContent>
      <p:sp>
        <p:nvSpPr>
          <p:cNvPr id="27" name="Rectangle 2">
            <a:extLst>
              <a:ext uri="{FF2B5EF4-FFF2-40B4-BE49-F238E27FC236}">
                <a16:creationId xmlns:a16="http://schemas.microsoft.com/office/drawing/2014/main" id="{34F709C3-7F3D-85B4-867E-D28D0C2E5A55}"/>
              </a:ext>
            </a:extLst>
          </p:cNvPr>
          <p:cNvSpPr>
            <a:spLocks noChangeArrowheads="1"/>
          </p:cNvSpPr>
          <p:nvPr/>
        </p:nvSpPr>
        <p:spPr bwMode="auto">
          <a:xfrm>
            <a:off x="4708161" y="1210989"/>
            <a:ext cx="3495207" cy="102748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0" rIns="0" bIns="0" anchor="ctr" anchorCtr="0">
            <a:noAutofit/>
          </a:bodyPr>
          <a:lstStyle/>
          <a:p>
            <a:pPr algn="l">
              <a:spcBef>
                <a:spcPts val="300"/>
              </a:spcBef>
            </a:pPr>
            <a:r>
              <a:rPr lang="en-US" sz="1400" b="0" dirty="0">
                <a:latin typeface="Times New Roman" panose="02020603050405020304" pitchFamily="18" charset="0"/>
                <a:cs typeface="Times New Roman" panose="02020603050405020304" pitchFamily="18" charset="0"/>
              </a:rPr>
              <a:t>Initialize </a:t>
            </a:r>
            <a:r>
              <a:rPr lang="en-US" sz="1400" b="0" i="1" dirty="0">
                <a:latin typeface="Times New Roman" panose="02020603050405020304" pitchFamily="18" charset="0"/>
                <a:cs typeface="Times New Roman" panose="02020603050405020304" pitchFamily="18" charset="0"/>
              </a:rPr>
              <a:t>a</a:t>
            </a:r>
            <a:r>
              <a:rPr lang="en-US" sz="1400" b="0" dirty="0">
                <a:latin typeface="Times New Roman" panose="02020603050405020304" pitchFamily="18" charset="0"/>
                <a:cs typeface="Times New Roman" panose="02020603050405020304" pitchFamily="18" charset="0"/>
              </a:rPr>
              <a:t> to a random value</a:t>
            </a:r>
          </a:p>
          <a:p>
            <a:pPr algn="l">
              <a:spcBef>
                <a:spcPts val="300"/>
              </a:spcBef>
            </a:pPr>
            <a:r>
              <a:rPr lang="en-US" sz="1400" b="0" dirty="0">
                <a:latin typeface="Times New Roman" panose="02020603050405020304" pitchFamily="18" charset="0"/>
                <a:cs typeface="Times New Roman" panose="02020603050405020304" pitchFamily="18" charset="0"/>
              </a:rPr>
              <a:t>for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 1 … </a:t>
            </a:r>
            <a:r>
              <a:rPr lang="en-US" sz="1400" b="0" i="1" dirty="0">
                <a:latin typeface="Times New Roman" panose="02020603050405020304" pitchFamily="18" charset="0"/>
                <a:cs typeface="Times New Roman" panose="02020603050405020304" pitchFamily="18" charset="0"/>
              </a:rPr>
              <a:t>T </a:t>
            </a:r>
            <a:r>
              <a:rPr lang="en-US" sz="1400" b="0" dirty="0">
                <a:latin typeface="Times New Roman" panose="02020603050405020304" pitchFamily="18" charset="0"/>
                <a:cs typeface="Times New Roman" panose="02020603050405020304" pitchFamily="18" charset="0"/>
              </a:rPr>
              <a:t>:</a:t>
            </a:r>
          </a:p>
          <a:p>
            <a:pPr algn="l">
              <a:spcBef>
                <a:spcPts val="300"/>
              </a:spcBef>
            </a:pPr>
            <a:r>
              <a:rPr lang="en-US" sz="1400" b="0" dirty="0">
                <a:effectLst/>
                <a:latin typeface="Times New Roman" panose="02020603050405020304" pitchFamily="18" charset="0"/>
                <a:cs typeface="Times New Roman" panose="02020603050405020304" pitchFamily="18" charset="0"/>
              </a:rPr>
              <a:t>      change </a:t>
            </a:r>
            <a:r>
              <a:rPr lang="en-US" sz="1400" b="0" i="1" dirty="0">
                <a:effectLst/>
                <a:latin typeface="Times New Roman" panose="02020603050405020304" pitchFamily="18" charset="0"/>
                <a:cs typeface="Times New Roman" panose="02020603050405020304" pitchFamily="18" charset="0"/>
              </a:rPr>
              <a:t>a</a:t>
            </a:r>
            <a:r>
              <a:rPr lang="en-US" sz="1400" b="0" dirty="0">
                <a:effectLst/>
                <a:latin typeface="Times New Roman" panose="02020603050405020304" pitchFamily="18" charset="0"/>
                <a:cs typeface="Times New Roman" panose="02020603050405020304" pitchFamily="18" charset="0"/>
              </a:rPr>
              <a:t> according to an </a:t>
            </a:r>
            <a:r>
              <a:rPr lang="en-US" sz="1400" dirty="0">
                <a:effectLst/>
                <a:latin typeface="Times New Roman" panose="02020603050405020304" pitchFamily="18" charset="0"/>
                <a:cs typeface="Times New Roman" panose="02020603050405020304" pitchFamily="18" charset="0"/>
              </a:rPr>
              <a:t>update rule</a:t>
            </a:r>
            <a:r>
              <a:rPr lang="en-US" sz="1400" b="0" dirty="0">
                <a:effectLst/>
                <a:latin typeface="Times New Roman" panose="02020603050405020304" pitchFamily="18" charset="0"/>
                <a:cs typeface="Times New Roman" panose="02020603050405020304" pitchFamily="18" charset="0"/>
              </a:rPr>
              <a:t>.</a:t>
            </a:r>
          </a:p>
        </p:txBody>
      </p:sp>
      <p:sp>
        <p:nvSpPr>
          <p:cNvPr id="28" name="TextBox 27">
            <a:extLst>
              <a:ext uri="{FF2B5EF4-FFF2-40B4-BE49-F238E27FC236}">
                <a16:creationId xmlns:a16="http://schemas.microsoft.com/office/drawing/2014/main" id="{10257073-0A57-09CE-C2A4-F7DF7286A853}"/>
              </a:ext>
            </a:extLst>
          </p:cNvPr>
          <p:cNvSpPr txBox="1"/>
          <p:nvPr/>
        </p:nvSpPr>
        <p:spPr>
          <a:xfrm>
            <a:off x="4622162" y="862861"/>
            <a:ext cx="981359" cy="307777"/>
          </a:xfrm>
          <a:prstGeom prst="rect">
            <a:avLst/>
          </a:prstGeom>
          <a:solidFill>
            <a:schemeClr val="bg1"/>
          </a:solidFill>
        </p:spPr>
        <p:txBody>
          <a:bodyPr wrap="none" rtlCol="0">
            <a:spAutoFit/>
          </a:bodyPr>
          <a:lstStyle/>
          <a:p>
            <a:r>
              <a:rPr lang="en-US" sz="1400" b="0" dirty="0">
                <a:latin typeface="Times New Roman" panose="02020603050405020304" pitchFamily="18" charset="0"/>
                <a:cs typeface="Times New Roman" panose="02020603050405020304" pitchFamily="18" charset="0"/>
              </a:rPr>
              <a:t>Algorithm:</a:t>
            </a:r>
          </a:p>
        </p:txBody>
      </p:sp>
      <p:sp>
        <p:nvSpPr>
          <p:cNvPr id="8" name="Rectangle 88">
            <a:extLst>
              <a:ext uri="{FF2B5EF4-FFF2-40B4-BE49-F238E27FC236}">
                <a16:creationId xmlns:a16="http://schemas.microsoft.com/office/drawing/2014/main" id="{9B0031D6-4C14-97BC-B171-2BEB3FEED279}"/>
              </a:ext>
            </a:extLst>
          </p:cNvPr>
          <p:cNvSpPr>
            <a:spLocks noGrp="1" noChangeArrowheads="1"/>
          </p:cNvSpPr>
          <p:nvPr>
            <p:ph type="title"/>
          </p:nvPr>
        </p:nvSpPr>
        <p:spPr>
          <a:xfrm>
            <a:off x="152400" y="76200"/>
            <a:ext cx="8763000" cy="533400"/>
          </a:xfrm>
        </p:spPr>
        <p:txBody>
          <a:bodyPr/>
          <a:lstStyle/>
          <a:p>
            <a:pPr>
              <a:defRPr/>
            </a:pPr>
            <a:r>
              <a:rPr lang="en-US" dirty="0">
                <a:cs typeface="+mj-cs"/>
              </a:rPr>
              <a:t>Gradient Descent </a:t>
            </a:r>
            <a:r>
              <a:rPr lang="en-US" sz="1600" dirty="0">
                <a:cs typeface="+mj-cs"/>
              </a:rPr>
              <a:t>(General Idea)</a:t>
            </a:r>
          </a:p>
        </p:txBody>
      </p:sp>
    </p:spTree>
    <p:extLst>
      <p:ext uri="{BB962C8B-B14F-4D97-AF65-F5344CB8AC3E}">
        <p14:creationId xmlns:p14="http://schemas.microsoft.com/office/powerpoint/2010/main" val="41451802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C73EFD5-FB8B-7178-235B-BBD048E37438}"/>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48CFF6A4-C30A-9FDD-A09A-2A9976E3D564}"/>
              </a:ext>
            </a:extLst>
          </p:cNvPr>
          <p:cNvSpPr>
            <a:spLocks noGrp="1" noChangeArrowheads="1"/>
          </p:cNvSpPr>
          <p:nvPr>
            <p:ph type="title"/>
          </p:nvPr>
        </p:nvSpPr>
        <p:spPr/>
        <p:txBody>
          <a:bodyPr/>
          <a:lstStyle/>
          <a:p>
            <a:pPr>
              <a:defRPr/>
            </a:pPr>
            <a:r>
              <a:rPr lang="en-US" dirty="0">
                <a:cs typeface="+mj-cs"/>
              </a:rPr>
              <a:t>Detecting an elephant</a:t>
            </a:r>
          </a:p>
        </p:txBody>
      </p:sp>
      <p:sp>
        <p:nvSpPr>
          <p:cNvPr id="2" name="Rectangle 4">
            <a:extLst>
              <a:ext uri="{FF2B5EF4-FFF2-40B4-BE49-F238E27FC236}">
                <a16:creationId xmlns:a16="http://schemas.microsoft.com/office/drawing/2014/main" id="{20655DB3-64C9-DF50-7080-25A28D3B56A4}"/>
              </a:ext>
            </a:extLst>
          </p:cNvPr>
          <p:cNvSpPr>
            <a:spLocks noChangeArrowheads="1"/>
          </p:cNvSpPr>
          <p:nvPr/>
        </p:nvSpPr>
        <p:spPr bwMode="auto">
          <a:xfrm>
            <a:off x="228600" y="1447800"/>
            <a:ext cx="4648200" cy="38100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65600" tIns="72000" rIns="0" bIns="0"/>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r>
              <a:rPr lang="en-US" sz="1100" b="0" dirty="0">
                <a:solidFill>
                  <a:srgbClr val="000000"/>
                </a:solidFill>
                <a:latin typeface="Consolas" charset="0"/>
              </a:rPr>
              <a:t>import java.awt.Color; </a:t>
            </a:r>
            <a:br>
              <a:rPr lang="en-US" sz="1100" b="0" dirty="0">
                <a:solidFill>
                  <a:srgbClr val="000000"/>
                </a:solidFill>
                <a:latin typeface="Consolas" charset="0"/>
              </a:rPr>
            </a:br>
            <a:br>
              <a:rPr lang="en-US" altLang="en-US" sz="1100" b="0" dirty="0">
                <a:solidFill>
                  <a:srgbClr val="000099"/>
                </a:solidFill>
                <a:latin typeface="Times New Roman" panose="02020603050405020304" pitchFamily="18" charset="0"/>
                <a:cs typeface="Times New Roman" panose="02020603050405020304" pitchFamily="18" charset="0"/>
              </a:rPr>
            </a:br>
            <a:r>
              <a:rPr lang="en-US" altLang="en-US" sz="1100" b="0" dirty="0">
                <a:solidFill>
                  <a:srgbClr val="000099"/>
                </a:solidFill>
                <a:latin typeface="Times New Roman" panose="02020603050405020304" pitchFamily="18" charset="0"/>
                <a:cs typeface="Times New Roman" panose="02020603050405020304" pitchFamily="18" charset="0"/>
              </a:rPr>
              <a:t>/** Detects an elephant in a given picture */</a:t>
            </a:r>
            <a:br>
              <a:rPr lang="en-US" altLang="en-US" sz="1100" b="0" dirty="0">
                <a:solidFill>
                  <a:srgbClr val="000099"/>
                </a:solidFill>
                <a:latin typeface="Times New Roman" panose="02020603050405020304" pitchFamily="18" charset="0"/>
                <a:cs typeface="Times New Roman" panose="02020603050405020304" pitchFamily="18" charset="0"/>
              </a:rPr>
            </a:br>
            <a:r>
              <a:rPr lang="en-US" altLang="en-US" sz="1100" b="0" dirty="0">
                <a:solidFill>
                  <a:srgbClr val="000000"/>
                </a:solidFill>
                <a:latin typeface="Consolas" charset="0"/>
              </a:rPr>
              <a:t>public class ElephantDetector {</a:t>
            </a:r>
          </a:p>
          <a:p>
            <a:endParaRPr lang="en-US" altLang="en-US" sz="1100" b="0" dirty="0">
              <a:solidFill>
                <a:srgbClr val="000000"/>
              </a:solidFill>
              <a:latin typeface="Consolas" charset="0"/>
            </a:endParaRPr>
          </a:p>
          <a:p>
            <a:r>
              <a:rPr lang="en-US" altLang="en-US" sz="1100" b="0" dirty="0">
                <a:solidFill>
                  <a:srgbClr val="000000"/>
                </a:solidFill>
                <a:latin typeface="Consolas" charset="0"/>
              </a:rPr>
              <a:t>    public static void main(String[] args) {</a:t>
            </a:r>
          </a:p>
          <a:p>
            <a:r>
              <a:rPr lang="en-US" altLang="en-US" sz="1100" b="0" dirty="0">
                <a:solidFill>
                  <a:srgbClr val="000000"/>
                </a:solidFill>
                <a:latin typeface="Consolas" charset="0"/>
              </a:rPr>
              <a:t>       Color[][] pic = read(“safari-1.ppm”);</a:t>
            </a:r>
          </a:p>
          <a:p>
            <a:r>
              <a:rPr lang="en-US" altLang="en-US" sz="1100" b="0" dirty="0">
                <a:solidFill>
                  <a:srgbClr val="000000"/>
                </a:solidFill>
                <a:latin typeface="Consolas" charset="0"/>
              </a:rPr>
              <a:t>       if (hasElephant(pic)) {</a:t>
            </a:r>
          </a:p>
          <a:p>
            <a:r>
              <a:rPr lang="en-US" altLang="en-US" sz="1100" b="0" dirty="0">
                <a:solidFill>
                  <a:srgbClr val="000000"/>
                </a:solidFill>
                <a:latin typeface="Consolas" charset="0"/>
              </a:rPr>
              <a:t>          </a:t>
            </a:r>
            <a:r>
              <a:rPr lang="en-US" altLang="en-US" sz="1200" b="0" dirty="0">
                <a:solidFill>
                  <a:schemeClr val="accent1">
                    <a:lumMod val="50000"/>
                  </a:schemeClr>
                </a:solidFill>
                <a:latin typeface="Times New Roman" panose="02020603050405020304" pitchFamily="18" charset="0"/>
                <a:cs typeface="Times New Roman" panose="02020603050405020304" pitchFamily="18" charset="0"/>
              </a:rPr>
              <a:t>// Do something</a:t>
            </a:r>
          </a:p>
          <a:p>
            <a:r>
              <a:rPr lang="en-US" altLang="en-US" sz="1100" b="0" dirty="0">
                <a:solidFill>
                  <a:srgbClr val="000000"/>
                </a:solidFill>
                <a:latin typeface="Consolas" charset="0"/>
              </a:rPr>
              <a:t>       }</a:t>
            </a:r>
          </a:p>
          <a:p>
            <a:r>
              <a:rPr lang="en-US" altLang="en-US" sz="1100" b="0" dirty="0">
                <a:solidFill>
                  <a:srgbClr val="000000"/>
                </a:solidFill>
                <a:latin typeface="Consolas" charset="0"/>
              </a:rPr>
              <a:t>    }			</a:t>
            </a:r>
          </a:p>
          <a:p>
            <a:endParaRPr lang="en-US" altLang="en-US" sz="1100" b="0" dirty="0">
              <a:solidFill>
                <a:srgbClr val="000000"/>
              </a:solidFill>
              <a:latin typeface="Consolas" charset="0"/>
            </a:endParaRPr>
          </a:p>
          <a:p>
            <a:r>
              <a:rPr lang="en-US" altLang="en-US" sz="1100" b="0" dirty="0">
                <a:solidFill>
                  <a:srgbClr val="000000"/>
                </a:solidFill>
                <a:latin typeface="Consolas" charset="0"/>
              </a:rPr>
              <a:t>    private static Color[][] read(String fileName) {</a:t>
            </a:r>
            <a:br>
              <a:rPr lang="en-US" altLang="en-US" sz="1100" b="0" dirty="0">
                <a:solidFill>
                  <a:srgbClr val="000000"/>
                </a:solidFill>
                <a:latin typeface="Consolas" charset="0"/>
              </a:rPr>
            </a:br>
            <a:r>
              <a:rPr lang="en-US" altLang="en-US" sz="1100" b="0" dirty="0">
                <a:solidFill>
                  <a:srgbClr val="000099"/>
                </a:solidFill>
                <a:latin typeface="Times New Roman" panose="02020603050405020304" pitchFamily="18" charset="0"/>
                <a:cs typeface="Times New Roman" panose="02020603050405020304" pitchFamily="18" charset="0"/>
              </a:rPr>
              <a:t>             </a:t>
            </a:r>
            <a:r>
              <a:rPr lang="en-US" altLang="en-US" sz="1200" b="0" dirty="0">
                <a:solidFill>
                  <a:schemeClr val="accent1">
                    <a:lumMod val="50000"/>
                  </a:schemeClr>
                </a:solidFill>
                <a:latin typeface="Times New Roman" panose="02020603050405020304" pitchFamily="18" charset="0"/>
                <a:cs typeface="Times New Roman" panose="02020603050405020304" pitchFamily="18" charset="0"/>
              </a:rPr>
              <a:t>// From HW6; code omitted</a:t>
            </a:r>
          </a:p>
          <a:p>
            <a:r>
              <a:rPr lang="en-US" altLang="en-US" sz="1100" b="0" dirty="0">
                <a:solidFill>
                  <a:srgbClr val="000000"/>
                </a:solidFill>
                <a:latin typeface="Consolas" charset="0"/>
              </a:rPr>
              <a:t>    }</a:t>
            </a:r>
          </a:p>
          <a:p>
            <a:r>
              <a:rPr lang="en-US" altLang="en-US" sz="1100" b="0" dirty="0">
                <a:solidFill>
                  <a:srgbClr val="000000"/>
                </a:solidFill>
                <a:latin typeface="Consolas" charset="0"/>
              </a:rPr>
              <a:t>    </a:t>
            </a:r>
          </a:p>
          <a:p>
            <a:r>
              <a:rPr lang="en-US" altLang="en-US" sz="1100" b="0" dirty="0">
                <a:solidFill>
                  <a:srgbClr val="000000"/>
                </a:solidFill>
                <a:latin typeface="Consolas" charset="0"/>
              </a:rPr>
              <a:t>    private static boolean hasElephant(Color[][] pic) {</a:t>
            </a:r>
          </a:p>
          <a:p>
            <a:r>
              <a:rPr lang="en-US" altLang="en-US" sz="1100" b="0" dirty="0">
                <a:solidFill>
                  <a:srgbClr val="000000"/>
                </a:solidFill>
                <a:latin typeface="Consolas" charset="0"/>
              </a:rPr>
              <a:t>      </a:t>
            </a:r>
            <a:r>
              <a:rPr lang="en-US" altLang="en-US" sz="1600" dirty="0">
                <a:solidFill>
                  <a:schemeClr val="accent1">
                    <a:lumMod val="50000"/>
                  </a:schemeClr>
                </a:solidFill>
                <a:latin typeface="Times New Roman" panose="02020603050405020304" pitchFamily="18" charset="0"/>
                <a:cs typeface="Times New Roman" panose="02020603050405020304" pitchFamily="18" charset="0"/>
              </a:rPr>
              <a:t>// Detection code</a:t>
            </a:r>
          </a:p>
          <a:p>
            <a:r>
              <a:rPr lang="en-US" altLang="en-US" sz="1100" b="0" dirty="0">
                <a:solidFill>
                  <a:srgbClr val="000000"/>
                </a:solidFill>
                <a:latin typeface="Consolas" charset="0"/>
              </a:rPr>
              <a:t>    }</a:t>
            </a:r>
          </a:p>
          <a:p>
            <a:r>
              <a:rPr lang="en-US" altLang="en-US" sz="1100" b="0" dirty="0">
                <a:solidFill>
                  <a:srgbClr val="000000"/>
                </a:solidFill>
                <a:latin typeface="Consolas" charset="0"/>
              </a:rPr>
              <a:t>}</a:t>
            </a:r>
          </a:p>
        </p:txBody>
      </p:sp>
      <p:pic>
        <p:nvPicPr>
          <p:cNvPr id="3" name="Picture 4">
            <a:extLst>
              <a:ext uri="{FF2B5EF4-FFF2-40B4-BE49-F238E27FC236}">
                <a16:creationId xmlns:a16="http://schemas.microsoft.com/office/drawing/2014/main" id="{348257FF-623A-1C46-92B7-E7AA14C6B2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1256" y="1450428"/>
            <a:ext cx="1583906" cy="141087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86617D7-31FB-5E3F-A6B2-FDB09C5A68E7}"/>
              </a:ext>
            </a:extLst>
          </p:cNvPr>
          <p:cNvPicPr>
            <a:picLocks noChangeAspect="1"/>
          </p:cNvPicPr>
          <p:nvPr/>
        </p:nvPicPr>
        <p:blipFill>
          <a:blip r:embed="rId4"/>
          <a:stretch>
            <a:fillRect/>
          </a:stretch>
        </p:blipFill>
        <p:spPr>
          <a:xfrm>
            <a:off x="5430545" y="2341040"/>
            <a:ext cx="1902664" cy="1410874"/>
          </a:xfrm>
          <a:prstGeom prst="rect">
            <a:avLst/>
          </a:prstGeom>
        </p:spPr>
      </p:pic>
      <p:cxnSp>
        <p:nvCxnSpPr>
          <p:cNvPr id="7" name="Straight Connector 6">
            <a:extLst>
              <a:ext uri="{FF2B5EF4-FFF2-40B4-BE49-F238E27FC236}">
                <a16:creationId xmlns:a16="http://schemas.microsoft.com/office/drawing/2014/main" id="{7EEC59B7-D559-5335-5613-223C8FD739FE}"/>
              </a:ext>
            </a:extLst>
          </p:cNvPr>
          <p:cNvCxnSpPr/>
          <p:nvPr/>
        </p:nvCxnSpPr>
        <p:spPr bwMode="auto">
          <a:xfrm flipH="1">
            <a:off x="5430545" y="1450428"/>
            <a:ext cx="1110430" cy="890612"/>
          </a:xfrm>
          <a:prstGeom prst="line">
            <a:avLst/>
          </a:prstGeom>
          <a:noFill/>
          <a:ln w="952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8" name="Straight Connector 7">
            <a:extLst>
              <a:ext uri="{FF2B5EF4-FFF2-40B4-BE49-F238E27FC236}">
                <a16:creationId xmlns:a16="http://schemas.microsoft.com/office/drawing/2014/main" id="{8DB5F937-7213-4A7E-3955-2981FF4247BC}"/>
              </a:ext>
            </a:extLst>
          </p:cNvPr>
          <p:cNvCxnSpPr/>
          <p:nvPr/>
        </p:nvCxnSpPr>
        <p:spPr bwMode="auto">
          <a:xfrm flipH="1">
            <a:off x="7322821" y="1450428"/>
            <a:ext cx="1110430" cy="890612"/>
          </a:xfrm>
          <a:prstGeom prst="line">
            <a:avLst/>
          </a:prstGeom>
          <a:noFill/>
          <a:ln w="952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9" name="Straight Connector 8">
            <a:extLst>
              <a:ext uri="{FF2B5EF4-FFF2-40B4-BE49-F238E27FC236}">
                <a16:creationId xmlns:a16="http://schemas.microsoft.com/office/drawing/2014/main" id="{0E6513FB-49ED-E01B-0C42-1401332420A8}"/>
              </a:ext>
            </a:extLst>
          </p:cNvPr>
          <p:cNvCxnSpPr/>
          <p:nvPr/>
        </p:nvCxnSpPr>
        <p:spPr bwMode="auto">
          <a:xfrm flipH="1">
            <a:off x="7322821" y="2828646"/>
            <a:ext cx="1110430" cy="890612"/>
          </a:xfrm>
          <a:prstGeom prst="line">
            <a:avLst/>
          </a:prstGeom>
          <a:noFill/>
          <a:ln w="9525" cap="flat" cmpd="sng" algn="ctr">
            <a:solidFill>
              <a:schemeClr val="accent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5"/>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p:spPr>
      </p:cxnSp>
      <p:cxnSp>
        <p:nvCxnSpPr>
          <p:cNvPr id="11" name="Straight Arrow Connector 10">
            <a:extLst>
              <a:ext uri="{FF2B5EF4-FFF2-40B4-BE49-F238E27FC236}">
                <a16:creationId xmlns:a16="http://schemas.microsoft.com/office/drawing/2014/main" id="{7FBF08B1-A9A2-E7A0-EAFB-7DFBCE2D2B9C}"/>
              </a:ext>
            </a:extLst>
          </p:cNvPr>
          <p:cNvCxnSpPr>
            <a:cxnSpLocks/>
          </p:cNvCxnSpPr>
          <p:nvPr/>
        </p:nvCxnSpPr>
        <p:spPr bwMode="auto">
          <a:xfrm flipH="1">
            <a:off x="4330503" y="3179240"/>
            <a:ext cx="969500" cy="101176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6"/>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12" name="Rectangle 7">
            <a:extLst>
              <a:ext uri="{FF2B5EF4-FFF2-40B4-BE49-F238E27FC236}">
                <a16:creationId xmlns:a16="http://schemas.microsoft.com/office/drawing/2014/main" id="{54795F1C-B1AE-460D-8AF2-9314E855F599}"/>
              </a:ext>
            </a:extLst>
          </p:cNvPr>
          <p:cNvSpPr txBox="1">
            <a:spLocks noChangeArrowheads="1"/>
          </p:cNvSpPr>
          <p:nvPr/>
        </p:nvSpPr>
        <p:spPr bwMode="auto">
          <a:xfrm>
            <a:off x="5300003" y="3990185"/>
            <a:ext cx="3222171" cy="890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342900" indent="-342900" rtl="1" eaLnBrk="0" fontAlgn="base" hangingPunct="0">
              <a:lnSpc>
                <a:spcPct val="90000"/>
              </a:lnSpc>
              <a:spcBef>
                <a:spcPts val="1200"/>
              </a:spcBef>
              <a:spcAft>
                <a:spcPct val="0"/>
              </a:spcAft>
              <a:buClr>
                <a:schemeClr val="tx1"/>
              </a:buClr>
              <a:buSzPct val="100000"/>
              <a:buFont typeface="Wingdings" charset="0"/>
              <a:buNone/>
              <a:defRPr/>
            </a:pPr>
            <a:r>
              <a:rPr lang="en-US" b="0" kern="0" dirty="0"/>
              <a:t>A picture = a two-dimensional array of numbers.</a:t>
            </a:r>
          </a:p>
        </p:txBody>
      </p:sp>
      <p:sp>
        <p:nvSpPr>
          <p:cNvPr id="10" name="Rectangle 89">
            <a:extLst>
              <a:ext uri="{FF2B5EF4-FFF2-40B4-BE49-F238E27FC236}">
                <a16:creationId xmlns:a16="http://schemas.microsoft.com/office/drawing/2014/main" id="{928509A1-8E27-F429-3BAC-B5AD416DEC21}"/>
              </a:ext>
            </a:extLst>
          </p:cNvPr>
          <p:cNvSpPr txBox="1">
            <a:spLocks noChangeArrowheads="1"/>
          </p:cNvSpPr>
          <p:nvPr/>
        </p:nvSpPr>
        <p:spPr bwMode="auto">
          <a:xfrm>
            <a:off x="152400" y="847871"/>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sz="2000" b="0" dirty="0"/>
              <a:t>Task: Write a program that identifies whether an elephant appears in an image.</a:t>
            </a:r>
            <a:endParaRPr lang="en-US" altLang="en-US" sz="2000" b="0" kern="0" dirty="0">
              <a:latin typeface="Times New Roman" panose="02020603050405020304" pitchFamily="18" charset="0"/>
              <a:ea typeface="ＭＳ Ｐゴシック" charset="-128"/>
              <a:cs typeface="Times New Roman" panose="02020603050405020304" pitchFamily="18" charset="0"/>
            </a:endParaRPr>
          </a:p>
        </p:txBody>
      </p:sp>
      <p:cxnSp>
        <p:nvCxnSpPr>
          <p:cNvPr id="5" name="Straight Arrow Connector 4">
            <a:extLst>
              <a:ext uri="{FF2B5EF4-FFF2-40B4-BE49-F238E27FC236}">
                <a16:creationId xmlns:a16="http://schemas.microsoft.com/office/drawing/2014/main" id="{28FEFB83-90D8-FE78-800A-D49DDB0F79AA}"/>
              </a:ext>
            </a:extLst>
          </p:cNvPr>
          <p:cNvCxnSpPr>
            <a:cxnSpLocks/>
          </p:cNvCxnSpPr>
          <p:nvPr/>
        </p:nvCxnSpPr>
        <p:spPr bwMode="auto">
          <a:xfrm flipH="1" flipV="1">
            <a:off x="3843998" y="2667000"/>
            <a:ext cx="1456005" cy="512240"/>
          </a:xfrm>
          <a:prstGeom prst="straightConnector1">
            <a:avLst/>
          </a:prstGeom>
          <a:noFill/>
          <a:ln w="9525" cap="flat" cmpd="sng" algn="ctr">
            <a:solidFill>
              <a:schemeClr val="tx1"/>
            </a:solidFill>
            <a:prstDash val="solid"/>
            <a:round/>
            <a:headEnd type="none" w="med" len="med"/>
            <a:tailEnd type="triangle"/>
          </a:ln>
          <a:effectLst/>
          <a:extLst>
            <a:ext uri="{909E8E84-426E-40dd-AFC4-6F175D3DCCD1}">
              <a14:hiddenFill xmlns="" xmlns:a14="http://schemas.microsoft.com/office/drawing/2010/main">
                <a:blipFill dpi="0" rotWithShape="0">
                  <a:blip xmlns:r="http://schemas.openxmlformats.org/officeDocument/2006/relationships" r:embed="rId6"/>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22756497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96FB69F-6FDD-F063-C2A1-E5DC6B2B7BC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02E70CD0-40FB-6004-A5D8-27FEF5E92056}"/>
              </a:ext>
            </a:extLst>
          </p:cNvPr>
          <p:cNvSpPr>
            <a:spLocks noGrp="1" noChangeArrowheads="1"/>
          </p:cNvSpPr>
          <p:nvPr>
            <p:ph type="title"/>
          </p:nvPr>
        </p:nvSpPr>
        <p:spPr/>
        <p:txBody>
          <a:bodyPr/>
          <a:lstStyle/>
          <a:p>
            <a:pPr>
              <a:defRPr/>
            </a:pPr>
            <a:r>
              <a:rPr lang="en-US" dirty="0">
                <a:cs typeface="+mj-cs"/>
              </a:rPr>
              <a:t>Gradient Descent –implementation</a:t>
            </a:r>
          </a:p>
        </p:txBody>
      </p:sp>
      <p:sp>
        <p:nvSpPr>
          <p:cNvPr id="8" name="Rectangle 2">
            <a:extLst>
              <a:ext uri="{FF2B5EF4-FFF2-40B4-BE49-F238E27FC236}">
                <a16:creationId xmlns:a16="http://schemas.microsoft.com/office/drawing/2014/main" id="{5E99C64C-E282-7FD3-AC1F-DDC611BBE5AB}"/>
              </a:ext>
            </a:extLst>
          </p:cNvPr>
          <p:cNvSpPr>
            <a:spLocks noChangeArrowheads="1"/>
          </p:cNvSpPr>
          <p:nvPr/>
        </p:nvSpPr>
        <p:spPr bwMode="auto">
          <a:xfrm>
            <a:off x="228600" y="762000"/>
            <a:ext cx="7239000" cy="57912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spcBef>
                <a:spcPts val="300"/>
              </a:spcBef>
            </a:pPr>
            <a:r>
              <a:rPr lang="en-US" sz="1200" b="0" dirty="0">
                <a:solidFill>
                  <a:schemeClr val="accent2">
                    <a:lumMod val="75000"/>
                  </a:schemeClr>
                </a:solidFill>
                <a:latin typeface="Times New Roman" panose="02020603050405020304" pitchFamily="18" charset="0"/>
                <a:cs typeface="Times New Roman" panose="02020603050405020304" pitchFamily="18" charset="0"/>
              </a:rPr>
              <a:t>/* Trains the model, finds an estimate of the slope (computes a, a static variable). </a:t>
            </a:r>
          </a:p>
          <a:p>
            <a:pPr algn="l">
              <a:lnSpc>
                <a:spcPts val="1540"/>
              </a:lnSpc>
              <a:spcBef>
                <a:spcPts val="300"/>
              </a:spcBef>
            </a:pPr>
            <a:r>
              <a:rPr lang="en-US" sz="1100" b="0" dirty="0">
                <a:latin typeface="Consolas" panose="020B0609020204030204" pitchFamily="49" charset="0"/>
                <a:cs typeface="Consolas" panose="020B0609020204030204" pitchFamily="49" charset="0"/>
              </a:rPr>
              <a:t>public static void </a:t>
            </a:r>
            <a:r>
              <a:rPr lang="en-US" sz="1100" dirty="0">
                <a:latin typeface="Consolas" panose="020B0609020204030204" pitchFamily="49" charset="0"/>
                <a:cs typeface="Consolas" panose="020B0609020204030204" pitchFamily="49" charset="0"/>
              </a:rPr>
              <a:t>train</a:t>
            </a:r>
            <a:r>
              <a:rPr lang="en-US" sz="1100" b="0" dirty="0">
                <a:latin typeface="Consolas" panose="020B0609020204030204" pitchFamily="49" charset="0"/>
                <a:cs typeface="Consolas" panose="020B0609020204030204" pitchFamily="49" charset="0"/>
              </a:rPr>
              <a:t>(double[] x, double[] y, int T, double learningRate) {</a:t>
            </a:r>
          </a:p>
          <a:p>
            <a:pPr algn="l">
              <a:lnSpc>
                <a:spcPts val="1540"/>
              </a:lnSpc>
              <a:spcBef>
                <a:spcPts val="0"/>
              </a:spcBef>
            </a:pPr>
            <a:r>
              <a:rPr lang="en-US" sz="1100" b="0" dirty="0">
                <a:latin typeface="Consolas" panose="020B0609020204030204" pitchFamily="49" charset="0"/>
                <a:cs typeface="Consolas" panose="020B0609020204030204" pitchFamily="49" charset="0"/>
              </a:rPr>
              <a:t>    a = Math.random();</a:t>
            </a:r>
          </a:p>
          <a:p>
            <a:pPr algn="l">
              <a:lnSpc>
                <a:spcPts val="1540"/>
              </a:lnSpc>
              <a:spcBef>
                <a:spcPts val="0"/>
              </a:spcBef>
            </a:pPr>
            <a:r>
              <a:rPr lang="en-US" sz="1100" b="0" dirty="0">
                <a:latin typeface="Consolas" panose="020B0609020204030204" pitchFamily="49" charset="0"/>
                <a:cs typeface="Consolas" panose="020B0609020204030204" pitchFamily="49" charset="0"/>
              </a:rPr>
              <a:t>    for (int t = 0; t &lt; T; t++) {</a:t>
            </a:r>
          </a:p>
          <a:p>
            <a:pPr algn="l">
              <a:lnSpc>
                <a:spcPts val="154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chemeClr val="accent1">
                    <a:lumMod val="50000"/>
                  </a:schemeClr>
                </a:solidFill>
                <a:latin typeface="Times New Roman" panose="02020603050405020304" pitchFamily="18" charset="0"/>
                <a:cs typeface="Times New Roman" panose="02020603050405020304" pitchFamily="18" charset="0"/>
              </a:rPr>
              <a:t>// Calculates the error</a:t>
            </a:r>
          </a:p>
          <a:p>
            <a:pPr algn="l">
              <a:lnSpc>
                <a:spcPts val="1540"/>
              </a:lnSpc>
              <a:spcBef>
                <a:spcPts val="0"/>
              </a:spcBef>
            </a:pPr>
            <a:r>
              <a:rPr lang="en-US" sz="1100" b="0" dirty="0">
                <a:latin typeface="Consolas" panose="020B0609020204030204" pitchFamily="49" charset="0"/>
                <a:cs typeface="Consolas" panose="020B0609020204030204" pitchFamily="49" charset="0"/>
              </a:rPr>
              <a:t>        double e = </a:t>
            </a:r>
            <a:r>
              <a:rPr lang="en-US" sz="1100" dirty="0">
                <a:latin typeface="Consolas" panose="020B0609020204030204" pitchFamily="49" charset="0"/>
                <a:cs typeface="Consolas" panose="020B0609020204030204" pitchFamily="49" charset="0"/>
              </a:rPr>
              <a:t>error</a:t>
            </a:r>
            <a:r>
              <a:rPr lang="en-US" sz="1100" b="0" dirty="0">
                <a:latin typeface="Consolas" panose="020B0609020204030204" pitchFamily="49" charset="0"/>
                <a:cs typeface="Consolas" panose="020B0609020204030204" pitchFamily="49" charset="0"/>
              </a:rPr>
              <a:t>(x, y);</a:t>
            </a:r>
          </a:p>
          <a:p>
            <a:pPr algn="l">
              <a:lnSpc>
                <a:spcPts val="1540"/>
              </a:lnSpc>
              <a:spcBef>
                <a:spcPts val="300"/>
              </a:spcBef>
            </a:pPr>
            <a:r>
              <a:rPr lang="en-US" sz="1100" b="0" dirty="0">
                <a:latin typeface="Consolas" panose="020B0609020204030204" pitchFamily="49" charset="0"/>
                <a:cs typeface="Consolas" panose="020B0609020204030204" pitchFamily="49" charset="0"/>
              </a:rPr>
              <a:t>        System.out.println("Error in iteration " + t + " is " + e);   </a:t>
            </a:r>
          </a:p>
          <a:p>
            <a:pPr algn="l">
              <a:lnSpc>
                <a:spcPts val="1540"/>
              </a:lnSpc>
              <a:spcBef>
                <a:spcPts val="600"/>
              </a:spcBef>
            </a:pPr>
            <a:r>
              <a:rPr lang="en-US" sz="1100" b="0" dirty="0">
                <a:latin typeface="Consolas" panose="020B0609020204030204" pitchFamily="49" charset="0"/>
                <a:cs typeface="Consolas" panose="020B0609020204030204" pitchFamily="49" charset="0"/>
              </a:rPr>
              <a:t>        </a:t>
            </a:r>
            <a:r>
              <a:rPr lang="en-US" sz="1100" b="0" dirty="0">
                <a:solidFill>
                  <a:schemeClr val="accent1">
                    <a:lumMod val="50000"/>
                  </a:schemeClr>
                </a:solidFill>
                <a:latin typeface="Times New Roman" panose="02020603050405020304" pitchFamily="18" charset="0"/>
                <a:cs typeface="Times New Roman" panose="02020603050405020304" pitchFamily="18" charset="0"/>
              </a:rPr>
              <a:t>// Update rule</a:t>
            </a:r>
          </a:p>
          <a:p>
            <a:pPr algn="l">
              <a:lnSpc>
                <a:spcPts val="1540"/>
              </a:lnSpc>
              <a:spcBef>
                <a:spcPts val="0"/>
              </a:spcBef>
            </a:pPr>
            <a:r>
              <a:rPr lang="en-US" sz="1100" b="0" dirty="0">
                <a:latin typeface="Consolas" panose="020B0609020204030204" pitchFamily="49" charset="0"/>
                <a:cs typeface="Consolas" panose="020B0609020204030204" pitchFamily="49" charset="0"/>
              </a:rPr>
              <a:t>        a -= learningRate * </a:t>
            </a:r>
            <a:r>
              <a:rPr lang="en-US" sz="1100" dirty="0">
                <a:latin typeface="Consolas" panose="020B0609020204030204" pitchFamily="49" charset="0"/>
                <a:cs typeface="Consolas" panose="020B0609020204030204" pitchFamily="49" charset="0"/>
              </a:rPr>
              <a:t>derivativeAt</a:t>
            </a:r>
            <a:r>
              <a:rPr lang="en-US" sz="1100" b="0" dirty="0">
                <a:latin typeface="Consolas" panose="020B0609020204030204" pitchFamily="49" charset="0"/>
                <a:cs typeface="Consolas" panose="020B0609020204030204" pitchFamily="49" charset="0"/>
              </a:rPr>
              <a:t>(x, y);</a:t>
            </a:r>
          </a:p>
          <a:p>
            <a:pPr algn="l">
              <a:spcBef>
                <a:spcPts val="0"/>
              </a:spcBef>
            </a:pPr>
            <a:r>
              <a:rPr lang="en-US" sz="1100" b="0" dirty="0">
                <a:latin typeface="Consolas" panose="020B0609020204030204" pitchFamily="49" charset="0"/>
                <a:cs typeface="Consolas" panose="020B0609020204030204" pitchFamily="49" charset="0"/>
              </a:rPr>
              <a:t>    }</a:t>
            </a:r>
          </a:p>
          <a:p>
            <a:pPr algn="l">
              <a:spcBef>
                <a:spcPts val="300"/>
              </a:spcBef>
            </a:pPr>
            <a:r>
              <a:rPr lang="en-US" sz="1100" b="0" dirty="0">
                <a:latin typeface="Consolas" panose="020B0609020204030204" pitchFamily="49" charset="0"/>
                <a:cs typeface="Consolas" panose="020B0609020204030204" pitchFamily="49" charset="0"/>
              </a:rPr>
              <a:t>}</a:t>
            </a:r>
            <a:endParaRPr lang="en-US" sz="1100" b="0" dirty="0">
              <a:effectLst/>
              <a:latin typeface="Consolas" panose="020B0609020204030204" pitchFamily="49" charset="0"/>
              <a:cs typeface="Consolas" panose="020B0609020204030204" pitchFamily="49" charset="0"/>
            </a:endParaRPr>
          </a:p>
          <a:p>
            <a:pPr>
              <a:lnSpc>
                <a:spcPts val="1540"/>
              </a:lnSpc>
              <a:spcBef>
                <a:spcPts val="600"/>
              </a:spcBef>
            </a:pPr>
            <a:r>
              <a:rPr lang="en-US" sz="1100" b="0" dirty="0">
                <a:solidFill>
                  <a:schemeClr val="accent1">
                    <a:lumMod val="50000"/>
                  </a:schemeClr>
                </a:solidFill>
                <a:latin typeface="Times New Roman" panose="02020603050405020304" pitchFamily="18" charset="0"/>
                <a:cs typeface="Times New Roman" panose="02020603050405020304" pitchFamily="18" charset="0"/>
              </a:rPr>
              <a:t>// Computes the total square error of the model for the given dataset</a:t>
            </a:r>
          </a:p>
          <a:p>
            <a:pPr>
              <a:lnSpc>
                <a:spcPts val="1540"/>
              </a:lnSpc>
            </a:pPr>
            <a:r>
              <a:rPr lang="en-US" sz="1100" b="0" dirty="0">
                <a:latin typeface="Consolas" panose="020B0609020204030204" pitchFamily="49" charset="0"/>
                <a:cs typeface="Consolas" panose="020B0609020204030204" pitchFamily="49" charset="0"/>
              </a:rPr>
              <a:t>private static double </a:t>
            </a:r>
            <a:r>
              <a:rPr lang="en-US" sz="1100" dirty="0">
                <a:latin typeface="Consolas" panose="020B0609020204030204" pitchFamily="49" charset="0"/>
                <a:cs typeface="Consolas" panose="020B0609020204030204" pitchFamily="49" charset="0"/>
              </a:rPr>
              <a:t>error</a:t>
            </a:r>
            <a:r>
              <a:rPr lang="en-US" sz="1100" b="0" dirty="0">
                <a:latin typeface="Consolas" panose="020B0609020204030204" pitchFamily="49" charset="0"/>
                <a:cs typeface="Consolas" panose="020B0609020204030204" pitchFamily="49" charset="0"/>
              </a:rPr>
              <a:t>(double[] x, double []y) {</a:t>
            </a:r>
          </a:p>
          <a:p>
            <a:pPr>
              <a:lnSpc>
                <a:spcPts val="1540"/>
              </a:lnSpc>
            </a:pPr>
            <a:r>
              <a:rPr lang="en-US" sz="1100" b="0" dirty="0">
                <a:latin typeface="Consolas" panose="020B0609020204030204" pitchFamily="49" charset="0"/>
                <a:cs typeface="Consolas" panose="020B0609020204030204" pitchFamily="49" charset="0"/>
              </a:rPr>
              <a:t>    double e = 0;</a:t>
            </a:r>
          </a:p>
          <a:p>
            <a:pPr>
              <a:lnSpc>
                <a:spcPts val="1540"/>
              </a:lnSpc>
            </a:pPr>
            <a:r>
              <a:rPr lang="en-US" sz="1100" b="0" dirty="0">
                <a:latin typeface="Consolas" panose="020B0609020204030204" pitchFamily="49" charset="0"/>
                <a:cs typeface="Consolas" panose="020B0609020204030204" pitchFamily="49" charset="0"/>
              </a:rPr>
              <a:t>    for (int i = 0; i &lt; x.length; i++) {</a:t>
            </a:r>
          </a:p>
          <a:p>
            <a:pPr>
              <a:lnSpc>
                <a:spcPts val="1540"/>
              </a:lnSpc>
            </a:pPr>
            <a:r>
              <a:rPr lang="en-US" sz="1100" b="0" dirty="0">
                <a:latin typeface="Consolas" panose="020B0609020204030204" pitchFamily="49" charset="0"/>
                <a:cs typeface="Consolas" panose="020B0609020204030204" pitchFamily="49" charset="0"/>
              </a:rPr>
              <a:t>        e += Math.pow(a * x[i] - y[i], 2);</a:t>
            </a:r>
          </a:p>
          <a:p>
            <a:pPr>
              <a:lnSpc>
                <a:spcPts val="1540"/>
              </a:lnSpc>
            </a:pPr>
            <a:r>
              <a:rPr lang="en-US" sz="1100" b="0" dirty="0">
                <a:latin typeface="Consolas" panose="020B0609020204030204" pitchFamily="49" charset="0"/>
                <a:cs typeface="Consolas" panose="020B0609020204030204" pitchFamily="49" charset="0"/>
              </a:rPr>
              <a:t>    }</a:t>
            </a:r>
          </a:p>
          <a:p>
            <a:pPr>
              <a:lnSpc>
                <a:spcPts val="1540"/>
              </a:lnSpc>
            </a:pPr>
            <a:r>
              <a:rPr lang="en-US" sz="1100" b="0" dirty="0">
                <a:latin typeface="Consolas" panose="020B0609020204030204" pitchFamily="49" charset="0"/>
                <a:cs typeface="Consolas" panose="020B0609020204030204" pitchFamily="49" charset="0"/>
              </a:rPr>
              <a:t>    return e;</a:t>
            </a:r>
          </a:p>
          <a:p>
            <a:pPr>
              <a:lnSpc>
                <a:spcPts val="1540"/>
              </a:lnSpc>
            </a:pPr>
            <a:r>
              <a:rPr lang="en-US" sz="1100" b="0" dirty="0">
                <a:latin typeface="Consolas" panose="020B0609020204030204" pitchFamily="49" charset="0"/>
                <a:cs typeface="Consolas" panose="020B0609020204030204" pitchFamily="49" charset="0"/>
              </a:rPr>
              <a:t>}</a:t>
            </a:r>
          </a:p>
          <a:p>
            <a:pPr>
              <a:lnSpc>
                <a:spcPts val="1540"/>
              </a:lnSpc>
              <a:spcBef>
                <a:spcPts val="600"/>
              </a:spcBef>
            </a:pPr>
            <a:r>
              <a:rPr lang="en-US" sz="1100" b="0" dirty="0">
                <a:solidFill>
                  <a:schemeClr val="accent1">
                    <a:lumMod val="50000"/>
                  </a:schemeClr>
                </a:solidFill>
                <a:latin typeface="Times New Roman" panose="02020603050405020304" pitchFamily="18" charset="0"/>
                <a:cs typeface="Times New Roman" panose="02020603050405020304" pitchFamily="18" charset="0"/>
              </a:rPr>
              <a:t>// Computes the derivative value of the error</a:t>
            </a:r>
          </a:p>
          <a:p>
            <a:pPr>
              <a:lnSpc>
                <a:spcPts val="1540"/>
              </a:lnSpc>
            </a:pPr>
            <a:r>
              <a:rPr lang="en-US" sz="1100" b="0" dirty="0">
                <a:latin typeface="Consolas" panose="020B0609020204030204" pitchFamily="49" charset="0"/>
                <a:cs typeface="Consolas" panose="020B0609020204030204" pitchFamily="49" charset="0"/>
              </a:rPr>
              <a:t>private static double </a:t>
            </a:r>
            <a:r>
              <a:rPr lang="en-US" sz="1100" dirty="0">
                <a:latin typeface="Consolas" panose="020B0609020204030204" pitchFamily="49" charset="0"/>
                <a:cs typeface="Consolas" panose="020B0609020204030204" pitchFamily="49" charset="0"/>
              </a:rPr>
              <a:t>derivativeAt</a:t>
            </a:r>
            <a:r>
              <a:rPr lang="en-US" sz="1100" b="0" dirty="0">
                <a:latin typeface="Consolas" panose="020B0609020204030204" pitchFamily="49" charset="0"/>
                <a:cs typeface="Consolas" panose="020B0609020204030204" pitchFamily="49" charset="0"/>
              </a:rPr>
              <a:t>(double[] x, double []y) {</a:t>
            </a:r>
          </a:p>
          <a:p>
            <a:pPr>
              <a:lnSpc>
                <a:spcPts val="1540"/>
              </a:lnSpc>
            </a:pPr>
            <a:r>
              <a:rPr lang="en-US" sz="1100" b="0" dirty="0">
                <a:latin typeface="Consolas" panose="020B0609020204030204" pitchFamily="49" charset="0"/>
                <a:cs typeface="Consolas" panose="020B0609020204030204" pitchFamily="49" charset="0"/>
              </a:rPr>
              <a:t>    double e = 0;</a:t>
            </a:r>
          </a:p>
          <a:p>
            <a:pPr>
              <a:lnSpc>
                <a:spcPts val="1540"/>
              </a:lnSpc>
            </a:pPr>
            <a:r>
              <a:rPr lang="en-US" sz="1100" b="0" dirty="0">
                <a:latin typeface="Consolas" panose="020B0609020204030204" pitchFamily="49" charset="0"/>
                <a:cs typeface="Consolas" panose="020B0609020204030204" pitchFamily="49" charset="0"/>
              </a:rPr>
              <a:t>    for (int i = 0; i &lt; x.length; i++) {</a:t>
            </a:r>
          </a:p>
          <a:p>
            <a:pPr>
              <a:lnSpc>
                <a:spcPts val="1540"/>
              </a:lnSpc>
            </a:pPr>
            <a:r>
              <a:rPr lang="en-US" sz="1100" b="0" dirty="0">
                <a:latin typeface="Consolas" panose="020B0609020204030204" pitchFamily="49" charset="0"/>
                <a:cs typeface="Consolas" panose="020B0609020204030204" pitchFamily="49" charset="0"/>
              </a:rPr>
              <a:t>        e += 2 * (a * x[i] - y[i]) * x[i];</a:t>
            </a:r>
          </a:p>
          <a:p>
            <a:pPr>
              <a:lnSpc>
                <a:spcPts val="1540"/>
              </a:lnSpc>
            </a:pPr>
            <a:r>
              <a:rPr lang="en-US" sz="1100" b="0" dirty="0">
                <a:latin typeface="Consolas" panose="020B0609020204030204" pitchFamily="49" charset="0"/>
                <a:cs typeface="Consolas" panose="020B0609020204030204" pitchFamily="49" charset="0"/>
              </a:rPr>
              <a:t>    }</a:t>
            </a:r>
          </a:p>
          <a:p>
            <a:pPr>
              <a:lnSpc>
                <a:spcPts val="1540"/>
              </a:lnSpc>
            </a:pPr>
            <a:r>
              <a:rPr lang="en-US" sz="1100" b="0" dirty="0">
                <a:latin typeface="Consolas" panose="020B0609020204030204" pitchFamily="49" charset="0"/>
                <a:cs typeface="Consolas" panose="020B0609020204030204" pitchFamily="49" charset="0"/>
              </a:rPr>
              <a:t>    return e;</a:t>
            </a:r>
          </a:p>
          <a:p>
            <a:pPr>
              <a:lnSpc>
                <a:spcPts val="1540"/>
              </a:lnSpc>
            </a:pPr>
            <a:r>
              <a:rPr lang="en-US" sz="1100" b="0" dirty="0">
                <a:latin typeface="Consolas" panose="020B0609020204030204" pitchFamily="49" charset="0"/>
                <a:cs typeface="Consolas" panose="020B0609020204030204" pitchFamily="49" charset="0"/>
              </a:rPr>
              <a:t>}</a:t>
            </a:r>
          </a:p>
          <a:p>
            <a:pPr algn="l">
              <a:spcBef>
                <a:spcPts val="300"/>
              </a:spcBef>
            </a:pPr>
            <a:endParaRPr lang="en-US" sz="1200" b="0" dirty="0">
              <a:effectLst/>
              <a:latin typeface="Consolas" panose="020B0609020204030204" pitchFamily="49" charset="0"/>
              <a:cs typeface="Consolas" panose="020B0609020204030204" pitchFamily="49" charset="0"/>
            </a:endParaRP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CC1A0B-2D5F-A6BB-D3E5-DE097DD07977}"/>
                  </a:ext>
                </a:extLst>
              </p:cNvPr>
              <p:cNvSpPr txBox="1"/>
              <p:nvPr/>
            </p:nvSpPr>
            <p:spPr>
              <a:xfrm>
                <a:off x="4794250" y="3137355"/>
                <a:ext cx="260985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1" i="1" smtClean="0">
                          <a:solidFill>
                            <a:srgbClr val="114FFB"/>
                          </a:solidFill>
                          <a:latin typeface="Cambria Math" panose="02040503050406030204" pitchFamily="18" charset="0"/>
                        </a:rPr>
                        <m:t> </m:t>
                      </m:r>
                      <m:r>
                        <a:rPr lang="en-US" sz="1200" i="1" smtClean="0">
                          <a:solidFill>
                            <a:srgbClr val="114FFB"/>
                          </a:solidFill>
                          <a:latin typeface="Cambria Math" panose="02040503050406030204" pitchFamily="18" charset="0"/>
                        </a:rPr>
                        <m:t>𝐸</m:t>
                      </m:r>
                      <m:d>
                        <m:dPr>
                          <m:ctrlPr>
                            <a:rPr lang="en-US" sz="1200" i="1">
                              <a:solidFill>
                                <a:srgbClr val="114FFB"/>
                              </a:solidFill>
                              <a:latin typeface="Cambria Math" panose="02040503050406030204" pitchFamily="18" charset="0"/>
                            </a:rPr>
                          </m:ctrlPr>
                        </m:dPr>
                        <m:e>
                          <m:r>
                            <a:rPr lang="en-US" sz="1200" i="1">
                              <a:solidFill>
                                <a:srgbClr val="114FFB"/>
                              </a:solidFill>
                              <a:latin typeface="Cambria Math" panose="02040503050406030204" pitchFamily="18" charset="0"/>
                            </a:rPr>
                            <m:t>𝑎</m:t>
                          </m:r>
                        </m:e>
                      </m:d>
                      <m:r>
                        <a:rPr lang="en-US" sz="1200" i="0">
                          <a:solidFill>
                            <a:srgbClr val="114FFB"/>
                          </a:solidFill>
                          <a:latin typeface="Cambria Math" panose="02040503050406030204" pitchFamily="18" charset="0"/>
                        </a:rPr>
                        <m:t>=</m:t>
                      </m:r>
                      <m:nary>
                        <m:naryPr>
                          <m:chr m:val="∑"/>
                          <m:limLoc m:val="undOvr"/>
                          <m:ctrlPr>
                            <a:rPr lang="en-US" sz="1200" i="1">
                              <a:solidFill>
                                <a:srgbClr val="114FFB"/>
                              </a:solidFill>
                              <a:latin typeface="Cambria Math" panose="02040503050406030204" pitchFamily="18" charset="0"/>
                            </a:rPr>
                          </m:ctrlPr>
                        </m:naryPr>
                        <m:sub>
                          <m:r>
                            <a:rPr lang="en-US" sz="1200" i="1">
                              <a:solidFill>
                                <a:srgbClr val="114FFB"/>
                              </a:solidFill>
                              <a:latin typeface="Cambria Math" panose="02040503050406030204" pitchFamily="18" charset="0"/>
                            </a:rPr>
                            <m:t>𝑖</m:t>
                          </m:r>
                          <m:r>
                            <a:rPr lang="en-US" sz="1200" i="0">
                              <a:solidFill>
                                <a:srgbClr val="114FFB"/>
                              </a:solidFill>
                              <a:latin typeface="Cambria Math" panose="02040503050406030204" pitchFamily="18" charset="0"/>
                            </a:rPr>
                            <m:t>=1</m:t>
                          </m:r>
                        </m:sub>
                        <m:sup>
                          <m:r>
                            <a:rPr lang="en-US" sz="1200" i="1">
                              <a:solidFill>
                                <a:srgbClr val="114FFB"/>
                              </a:solidFill>
                              <a:latin typeface="Cambria Math" panose="02040503050406030204" pitchFamily="18" charset="0"/>
                            </a:rPr>
                            <m:t>𝑛</m:t>
                          </m:r>
                        </m:sup>
                        <m:e>
                          <m:sSup>
                            <m:sSupPr>
                              <m:ctrlPr>
                                <a:rPr lang="en-US" sz="1200" i="1" smtClean="0">
                                  <a:solidFill>
                                    <a:srgbClr val="114FFB"/>
                                  </a:solidFill>
                                  <a:latin typeface="Cambria Math" panose="02040503050406030204" pitchFamily="18" charset="0"/>
                                </a:rPr>
                              </m:ctrlPr>
                            </m:sSupPr>
                            <m:e>
                              <m:d>
                                <m:dPr>
                                  <m:ctrlPr>
                                    <a:rPr lang="en-US" sz="1200" i="1" smtClean="0">
                                      <a:solidFill>
                                        <a:srgbClr val="114FFB"/>
                                      </a:solidFill>
                                      <a:latin typeface="Cambria Math" panose="02040503050406030204" pitchFamily="18" charset="0"/>
                                    </a:rPr>
                                  </m:ctrlPr>
                                </m:dPr>
                                <m:e>
                                  <m:r>
                                    <a:rPr lang="en-US" sz="1200" i="1">
                                      <a:solidFill>
                                        <a:srgbClr val="114FFB"/>
                                      </a:solidFill>
                                      <a:latin typeface="Cambria Math" panose="02040503050406030204" pitchFamily="18" charset="0"/>
                                    </a:rPr>
                                    <m:t>𝑎</m:t>
                                  </m:r>
                                  <m:sSub>
                                    <m:sSubPr>
                                      <m:ctrlPr>
                                        <a:rPr lang="en-US" sz="1200" i="1">
                                          <a:solidFill>
                                            <a:srgbClr val="114FFB"/>
                                          </a:solidFill>
                                          <a:latin typeface="Cambria Math" panose="02040503050406030204" pitchFamily="18" charset="0"/>
                                        </a:rPr>
                                      </m:ctrlPr>
                                    </m:sSubPr>
                                    <m:e>
                                      <m:r>
                                        <a:rPr lang="en-US" sz="1200" i="1">
                                          <a:solidFill>
                                            <a:srgbClr val="114FFB"/>
                                          </a:solidFill>
                                          <a:latin typeface="Cambria Math" panose="02040503050406030204" pitchFamily="18" charset="0"/>
                                        </a:rPr>
                                        <m:t>𝑥</m:t>
                                      </m:r>
                                    </m:e>
                                    <m:sub>
                                      <m:r>
                                        <a:rPr lang="en-US" sz="1200" i="1">
                                          <a:solidFill>
                                            <a:srgbClr val="114FFB"/>
                                          </a:solidFill>
                                          <a:latin typeface="Cambria Math" panose="02040503050406030204" pitchFamily="18" charset="0"/>
                                        </a:rPr>
                                        <m:t>𝑖</m:t>
                                      </m:r>
                                    </m:sub>
                                  </m:sSub>
                                  <m:r>
                                    <a:rPr lang="en-US" sz="1200">
                                      <a:solidFill>
                                        <a:srgbClr val="114FFB"/>
                                      </a:solidFill>
                                      <a:latin typeface="Cambria Math" panose="02040503050406030204" pitchFamily="18" charset="0"/>
                                    </a:rPr>
                                    <m:t>−</m:t>
                                  </m:r>
                                  <m:sSub>
                                    <m:sSubPr>
                                      <m:ctrlPr>
                                        <a:rPr lang="en-US" sz="1200" i="1">
                                          <a:solidFill>
                                            <a:srgbClr val="114FFB"/>
                                          </a:solidFill>
                                          <a:latin typeface="Cambria Math" panose="02040503050406030204" pitchFamily="18" charset="0"/>
                                        </a:rPr>
                                      </m:ctrlPr>
                                    </m:sSubPr>
                                    <m:e>
                                      <m:r>
                                        <a:rPr lang="en-US" sz="1200" i="1">
                                          <a:solidFill>
                                            <a:srgbClr val="114FFB"/>
                                          </a:solidFill>
                                          <a:latin typeface="Cambria Math" panose="02040503050406030204" pitchFamily="18" charset="0"/>
                                        </a:rPr>
                                        <m:t>𝑦</m:t>
                                      </m:r>
                                    </m:e>
                                    <m:sub>
                                      <m:r>
                                        <a:rPr lang="en-US" sz="1200" i="1">
                                          <a:solidFill>
                                            <a:srgbClr val="114FFB"/>
                                          </a:solidFill>
                                          <a:latin typeface="Cambria Math" panose="02040503050406030204" pitchFamily="18" charset="0"/>
                                        </a:rPr>
                                        <m:t>𝑖</m:t>
                                      </m:r>
                                    </m:sub>
                                  </m:sSub>
                                </m:e>
                              </m:d>
                            </m:e>
                            <m:sup>
                              <m:r>
                                <a:rPr lang="en-US" sz="1200" b="1" i="1" smtClean="0">
                                  <a:solidFill>
                                    <a:srgbClr val="114FFB"/>
                                  </a:solidFill>
                                  <a:latin typeface="Cambria Math" panose="02040503050406030204" pitchFamily="18" charset="0"/>
                                </a:rPr>
                                <m:t>𝟐</m:t>
                              </m:r>
                            </m:sup>
                          </m:sSup>
                        </m:e>
                      </m:nary>
                    </m:oMath>
                  </m:oMathPara>
                </a14:m>
                <a:endParaRPr lang="en-US" sz="1200" dirty="0">
                  <a:solidFill>
                    <a:srgbClr val="114FFB"/>
                  </a:solidFill>
                </a:endParaRPr>
              </a:p>
            </p:txBody>
          </p:sp>
        </mc:Choice>
        <mc:Fallback xmlns="">
          <p:sp>
            <p:nvSpPr>
              <p:cNvPr id="3" name="TextBox 2">
                <a:extLst>
                  <a:ext uri="{FF2B5EF4-FFF2-40B4-BE49-F238E27FC236}">
                    <a16:creationId xmlns:a16="http://schemas.microsoft.com/office/drawing/2014/main" id="{2CCC1A0B-2D5F-A6BB-D3E5-DE097DD07977}"/>
                  </a:ext>
                </a:extLst>
              </p:cNvPr>
              <p:cNvSpPr txBox="1">
                <a:spLocks noRot="1" noChangeAspect="1" noMove="1" noResize="1" noEditPoints="1" noAdjustHandles="1" noChangeArrowheads="1" noChangeShapeType="1" noTextEdit="1"/>
              </p:cNvSpPr>
              <p:nvPr/>
            </p:nvSpPr>
            <p:spPr>
              <a:xfrm>
                <a:off x="4794250" y="3137355"/>
                <a:ext cx="2609850" cy="596445"/>
              </a:xfrm>
              <a:prstGeom prst="rect">
                <a:avLst/>
              </a:prstGeom>
              <a:blipFill>
                <a:blip r:embed="rId3"/>
                <a:stretch>
                  <a:fillRect t="-93750" b="-1437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E6C547D-74B4-88E5-9F77-408D7894ED9E}"/>
                  </a:ext>
                </a:extLst>
              </p:cNvPr>
              <p:cNvSpPr txBox="1"/>
              <p:nvPr/>
            </p:nvSpPr>
            <p:spPr>
              <a:xfrm>
                <a:off x="5003800" y="4800600"/>
                <a:ext cx="2438400" cy="5964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200" b="0" i="1" smtClean="0">
                          <a:solidFill>
                            <a:srgbClr val="114FFB"/>
                          </a:solidFill>
                          <a:latin typeface="Cambria Math" panose="02040503050406030204" pitchFamily="18" charset="0"/>
                        </a:rPr>
                        <m:t>𝐸</m:t>
                      </m:r>
                      <m:r>
                        <a:rPr lang="en-US" sz="1200" b="0" i="1" smtClean="0">
                          <a:solidFill>
                            <a:srgbClr val="114FFB"/>
                          </a:solidFill>
                          <a:latin typeface="Cambria Math" panose="02040503050406030204" pitchFamily="18" charset="0"/>
                        </a:rPr>
                        <m:t>′(</m:t>
                      </m:r>
                      <m:r>
                        <a:rPr lang="en-US" sz="1200" b="0" i="1" smtClean="0">
                          <a:solidFill>
                            <a:srgbClr val="114FFB"/>
                          </a:solidFill>
                          <a:latin typeface="Cambria Math" panose="02040503050406030204" pitchFamily="18" charset="0"/>
                        </a:rPr>
                        <m:t>𝑎</m:t>
                      </m:r>
                      <m:r>
                        <a:rPr lang="en-US" sz="1200" b="0" i="1" smtClean="0">
                          <a:solidFill>
                            <a:srgbClr val="114FFB"/>
                          </a:solidFill>
                          <a:latin typeface="Cambria Math" panose="02040503050406030204" pitchFamily="18" charset="0"/>
                        </a:rPr>
                        <m:t>)</m:t>
                      </m:r>
                      <m:r>
                        <a:rPr lang="en-US" sz="1200" b="0" i="0">
                          <a:solidFill>
                            <a:srgbClr val="114FFB"/>
                          </a:solidFill>
                          <a:latin typeface="Cambria Math" panose="02040503050406030204" pitchFamily="18" charset="0"/>
                        </a:rPr>
                        <m:t>=</m:t>
                      </m:r>
                      <m:nary>
                        <m:naryPr>
                          <m:chr m:val="∑"/>
                          <m:limLoc m:val="undOvr"/>
                          <m:ctrlPr>
                            <a:rPr lang="en-US" sz="1200" b="0" i="1">
                              <a:solidFill>
                                <a:srgbClr val="114FFB"/>
                              </a:solidFill>
                              <a:latin typeface="Cambria Math" panose="02040503050406030204" pitchFamily="18" charset="0"/>
                            </a:rPr>
                          </m:ctrlPr>
                        </m:naryPr>
                        <m:sub>
                          <m:r>
                            <a:rPr lang="en-US" sz="1200" b="0" i="1">
                              <a:solidFill>
                                <a:srgbClr val="114FFB"/>
                              </a:solidFill>
                              <a:latin typeface="Cambria Math" panose="02040503050406030204" pitchFamily="18" charset="0"/>
                            </a:rPr>
                            <m:t>𝑖</m:t>
                          </m:r>
                          <m:r>
                            <a:rPr lang="en-US" sz="1200" b="0" i="0">
                              <a:solidFill>
                                <a:srgbClr val="114FFB"/>
                              </a:solidFill>
                              <a:latin typeface="Cambria Math" panose="02040503050406030204" pitchFamily="18" charset="0"/>
                            </a:rPr>
                            <m:t>=1</m:t>
                          </m:r>
                        </m:sub>
                        <m:sup>
                          <m:r>
                            <a:rPr lang="en-US" sz="1200" b="0" i="1">
                              <a:solidFill>
                                <a:srgbClr val="114FFB"/>
                              </a:solidFill>
                              <a:latin typeface="Cambria Math" panose="02040503050406030204" pitchFamily="18" charset="0"/>
                            </a:rPr>
                            <m:t>𝑛</m:t>
                          </m:r>
                        </m:sup>
                        <m:e>
                          <m:r>
                            <a:rPr lang="en-US" sz="1200" b="0" i="1" smtClean="0">
                              <a:solidFill>
                                <a:srgbClr val="114FFB"/>
                              </a:solidFill>
                              <a:latin typeface="Cambria Math" panose="02040503050406030204" pitchFamily="18" charset="0"/>
                            </a:rPr>
                            <m:t>2</m:t>
                          </m:r>
                          <m:d>
                            <m:dPr>
                              <m:ctrlPr>
                                <a:rPr lang="en-US" sz="1200" b="0" i="1">
                                  <a:solidFill>
                                    <a:srgbClr val="114FFB"/>
                                  </a:solidFill>
                                  <a:latin typeface="Cambria Math" panose="02040503050406030204" pitchFamily="18" charset="0"/>
                                </a:rPr>
                              </m:ctrlPr>
                            </m:dPr>
                            <m:e>
                              <m:r>
                                <a:rPr lang="en-US" sz="1200" b="0" i="1">
                                  <a:solidFill>
                                    <a:srgbClr val="114FFB"/>
                                  </a:solidFill>
                                  <a:latin typeface="Cambria Math" panose="02040503050406030204" pitchFamily="18" charset="0"/>
                                </a:rPr>
                                <m:t>𝑎</m:t>
                              </m:r>
                              <m:sSub>
                                <m:sSubPr>
                                  <m:ctrlPr>
                                    <a:rPr lang="en-US" sz="1200" b="0" i="1">
                                      <a:solidFill>
                                        <a:srgbClr val="114FFB"/>
                                      </a:solidFill>
                                      <a:latin typeface="Cambria Math" panose="02040503050406030204" pitchFamily="18" charset="0"/>
                                    </a:rPr>
                                  </m:ctrlPr>
                                </m:sSubPr>
                                <m:e>
                                  <m:r>
                                    <a:rPr lang="en-US" sz="1200" b="0" i="1">
                                      <a:solidFill>
                                        <a:srgbClr val="114FFB"/>
                                      </a:solidFill>
                                      <a:latin typeface="Cambria Math" panose="02040503050406030204" pitchFamily="18" charset="0"/>
                                    </a:rPr>
                                    <m:t>𝑥</m:t>
                                  </m:r>
                                </m:e>
                                <m:sub>
                                  <m:r>
                                    <a:rPr lang="en-US" sz="1200" b="0" i="1">
                                      <a:solidFill>
                                        <a:srgbClr val="114FFB"/>
                                      </a:solidFill>
                                      <a:latin typeface="Cambria Math" panose="02040503050406030204" pitchFamily="18" charset="0"/>
                                    </a:rPr>
                                    <m:t>𝑖</m:t>
                                  </m:r>
                                </m:sub>
                              </m:sSub>
                              <m:r>
                                <a:rPr lang="en-US" sz="1200" b="0">
                                  <a:solidFill>
                                    <a:srgbClr val="114FFB"/>
                                  </a:solidFill>
                                  <a:latin typeface="Cambria Math" panose="02040503050406030204" pitchFamily="18" charset="0"/>
                                </a:rPr>
                                <m:t>−</m:t>
                              </m:r>
                              <m:sSub>
                                <m:sSubPr>
                                  <m:ctrlPr>
                                    <a:rPr lang="en-US" sz="1200" b="0" i="1">
                                      <a:solidFill>
                                        <a:srgbClr val="114FFB"/>
                                      </a:solidFill>
                                      <a:latin typeface="Cambria Math" panose="02040503050406030204" pitchFamily="18" charset="0"/>
                                    </a:rPr>
                                  </m:ctrlPr>
                                </m:sSubPr>
                                <m:e>
                                  <m:r>
                                    <a:rPr lang="en-US" sz="1200" b="0" i="1">
                                      <a:solidFill>
                                        <a:srgbClr val="114FFB"/>
                                      </a:solidFill>
                                      <a:latin typeface="Cambria Math" panose="02040503050406030204" pitchFamily="18" charset="0"/>
                                    </a:rPr>
                                    <m:t>𝑦</m:t>
                                  </m:r>
                                </m:e>
                                <m:sub>
                                  <m:r>
                                    <a:rPr lang="en-US" sz="1200" b="0" i="1">
                                      <a:solidFill>
                                        <a:srgbClr val="114FFB"/>
                                      </a:solidFill>
                                      <a:latin typeface="Cambria Math" panose="02040503050406030204" pitchFamily="18" charset="0"/>
                                    </a:rPr>
                                    <m:t>𝑖</m:t>
                                  </m:r>
                                </m:sub>
                              </m:sSub>
                            </m:e>
                          </m:d>
                        </m:e>
                      </m:nary>
                      <m:sSub>
                        <m:sSubPr>
                          <m:ctrlPr>
                            <a:rPr lang="en-US" sz="1200" b="0" i="1">
                              <a:solidFill>
                                <a:srgbClr val="114FFB"/>
                              </a:solidFill>
                              <a:latin typeface="Cambria Math" panose="02040503050406030204" pitchFamily="18" charset="0"/>
                            </a:rPr>
                          </m:ctrlPr>
                        </m:sSubPr>
                        <m:e>
                          <m:r>
                            <a:rPr lang="en-US" sz="1200" b="0" i="1">
                              <a:solidFill>
                                <a:srgbClr val="114FFB"/>
                              </a:solidFill>
                              <a:latin typeface="Cambria Math" panose="02040503050406030204" pitchFamily="18" charset="0"/>
                            </a:rPr>
                            <m:t>𝑥</m:t>
                          </m:r>
                        </m:e>
                        <m:sub>
                          <m:r>
                            <a:rPr lang="en-US" sz="1200" b="0" i="1">
                              <a:solidFill>
                                <a:srgbClr val="114FFB"/>
                              </a:solidFill>
                              <a:latin typeface="Cambria Math" panose="02040503050406030204" pitchFamily="18" charset="0"/>
                            </a:rPr>
                            <m:t>𝑖</m:t>
                          </m:r>
                        </m:sub>
                      </m:sSub>
                    </m:oMath>
                  </m:oMathPara>
                </a14:m>
                <a:endParaRPr lang="en-US" sz="1200" b="0" dirty="0">
                  <a:solidFill>
                    <a:srgbClr val="114FFB"/>
                  </a:solidFill>
                </a:endParaRPr>
              </a:p>
            </p:txBody>
          </p:sp>
        </mc:Choice>
        <mc:Fallback xmlns="">
          <p:sp>
            <p:nvSpPr>
              <p:cNvPr id="4" name="TextBox 3">
                <a:extLst>
                  <a:ext uri="{FF2B5EF4-FFF2-40B4-BE49-F238E27FC236}">
                    <a16:creationId xmlns:a16="http://schemas.microsoft.com/office/drawing/2014/main" id="{CE6C547D-74B4-88E5-9F77-408D7894ED9E}"/>
                  </a:ext>
                </a:extLst>
              </p:cNvPr>
              <p:cNvSpPr txBox="1">
                <a:spLocks noRot="1" noChangeAspect="1" noMove="1" noResize="1" noEditPoints="1" noAdjustHandles="1" noChangeArrowheads="1" noChangeShapeType="1" noTextEdit="1"/>
              </p:cNvSpPr>
              <p:nvPr/>
            </p:nvSpPr>
            <p:spPr>
              <a:xfrm>
                <a:off x="5003800" y="4800600"/>
                <a:ext cx="2438400" cy="596445"/>
              </a:xfrm>
              <a:prstGeom prst="rect">
                <a:avLst/>
              </a:prstGeom>
              <a:blipFill>
                <a:blip r:embed="rId4"/>
                <a:stretch>
                  <a:fillRect t="-95745" b="-148936"/>
                </a:stretch>
              </a:blipFill>
            </p:spPr>
            <p:txBody>
              <a:bodyPr/>
              <a:lstStyle/>
              <a:p>
                <a:r>
                  <a:rPr lang="en-US">
                    <a:noFill/>
                  </a:rPr>
                  <a:t> </a:t>
                </a:r>
              </a:p>
            </p:txBody>
          </p:sp>
        </mc:Fallback>
      </mc:AlternateContent>
    </p:spTree>
    <p:extLst>
      <p:ext uri="{BB962C8B-B14F-4D97-AF65-F5344CB8AC3E}">
        <p14:creationId xmlns:p14="http://schemas.microsoft.com/office/powerpoint/2010/main" val="14512010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5424A0C-21C9-22D3-A25A-FDE957E34705}"/>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23138049-2F5B-0B0D-3B92-01E93A01924A}"/>
              </a:ext>
            </a:extLst>
          </p:cNvPr>
          <p:cNvSpPr>
            <a:spLocks noGrp="1" noChangeArrowheads="1"/>
          </p:cNvSpPr>
          <p:nvPr>
            <p:ph type="title"/>
          </p:nvPr>
        </p:nvSpPr>
        <p:spPr/>
        <p:txBody>
          <a:bodyPr/>
          <a:lstStyle/>
          <a:p>
            <a:pPr>
              <a:defRPr/>
            </a:pPr>
            <a:r>
              <a:rPr lang="en-US" dirty="0">
                <a:cs typeface="+mj-cs"/>
              </a:rPr>
              <a:t>Gradient Descent –implementation</a:t>
            </a:r>
          </a:p>
        </p:txBody>
      </p:sp>
      <p:sp>
        <p:nvSpPr>
          <p:cNvPr id="8" name="Rectangle 2">
            <a:extLst>
              <a:ext uri="{FF2B5EF4-FFF2-40B4-BE49-F238E27FC236}">
                <a16:creationId xmlns:a16="http://schemas.microsoft.com/office/drawing/2014/main" id="{FF244084-D842-5810-E0B0-A29ACB81F4AF}"/>
              </a:ext>
            </a:extLst>
          </p:cNvPr>
          <p:cNvSpPr>
            <a:spLocks noChangeArrowheads="1"/>
          </p:cNvSpPr>
          <p:nvPr/>
        </p:nvSpPr>
        <p:spPr bwMode="auto">
          <a:xfrm>
            <a:off x="228600" y="762000"/>
            <a:ext cx="6781800" cy="57912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216000" tIns="36000" rIns="0" bIns="0" anchor="t" anchorCtr="0">
            <a:noAutofit/>
          </a:bodyPr>
          <a:lstStyle/>
          <a:p>
            <a:pPr>
              <a:spcBef>
                <a:spcPts val="300"/>
              </a:spcBef>
            </a:pPr>
            <a:r>
              <a:rPr lang="en-US" sz="1200" b="0" dirty="0">
                <a:solidFill>
                  <a:schemeClr val="accent2">
                    <a:lumMod val="75000"/>
                  </a:schemeClr>
                </a:solidFill>
                <a:latin typeface="Times New Roman" panose="02020603050405020304" pitchFamily="18" charset="0"/>
                <a:cs typeface="Times New Roman" panose="02020603050405020304" pitchFamily="18" charset="0"/>
              </a:rPr>
              <a:t>/* Trains the model, finds an estimate of the slope (computes a, a static variable). </a:t>
            </a:r>
          </a:p>
          <a:p>
            <a:pPr algn="l">
              <a:lnSpc>
                <a:spcPts val="1540"/>
              </a:lnSpc>
              <a:spcBef>
                <a:spcPts val="300"/>
              </a:spcBef>
            </a:pPr>
            <a:r>
              <a:rPr lang="en-US" sz="1100" b="0" dirty="0">
                <a:latin typeface="Consolas" panose="020B0609020204030204" pitchFamily="49" charset="0"/>
                <a:cs typeface="Consolas" panose="020B0609020204030204" pitchFamily="49" charset="0"/>
              </a:rPr>
              <a:t>public static void </a:t>
            </a:r>
            <a:r>
              <a:rPr lang="en-US" sz="1100" dirty="0">
                <a:latin typeface="Consolas" panose="020B0609020204030204" pitchFamily="49" charset="0"/>
                <a:cs typeface="Consolas" panose="020B0609020204030204" pitchFamily="49" charset="0"/>
              </a:rPr>
              <a:t>train</a:t>
            </a:r>
            <a:r>
              <a:rPr lang="en-US" sz="1100" b="0" dirty="0">
                <a:latin typeface="Consolas" panose="020B0609020204030204" pitchFamily="49" charset="0"/>
                <a:cs typeface="Consolas" panose="020B0609020204030204" pitchFamily="49" charset="0"/>
              </a:rPr>
              <a:t>(double[] x, double[] y, int T, double learningRate) {</a:t>
            </a:r>
          </a:p>
          <a:p>
            <a:pPr algn="l">
              <a:lnSpc>
                <a:spcPts val="1540"/>
              </a:lnSpc>
              <a:spcBef>
                <a:spcPts val="0"/>
              </a:spcBef>
            </a:pPr>
            <a:r>
              <a:rPr lang="en-US" sz="1100" b="0" dirty="0">
                <a:latin typeface="Consolas" panose="020B0609020204030204" pitchFamily="49" charset="0"/>
                <a:cs typeface="Consolas" panose="020B0609020204030204" pitchFamily="49" charset="0"/>
              </a:rPr>
              <a:t>    a = Math.random();</a:t>
            </a:r>
          </a:p>
          <a:p>
            <a:pPr algn="l">
              <a:lnSpc>
                <a:spcPts val="1540"/>
              </a:lnSpc>
              <a:spcBef>
                <a:spcPts val="0"/>
              </a:spcBef>
            </a:pPr>
            <a:r>
              <a:rPr lang="en-US" sz="1100" b="0" dirty="0">
                <a:latin typeface="Consolas" panose="020B0609020204030204" pitchFamily="49" charset="0"/>
                <a:cs typeface="Consolas" panose="020B0609020204030204" pitchFamily="49" charset="0"/>
              </a:rPr>
              <a:t>    for (int t = 0; t &lt; T; t++) {</a:t>
            </a:r>
          </a:p>
          <a:p>
            <a:pPr algn="l">
              <a:lnSpc>
                <a:spcPts val="1540"/>
              </a:lnSpc>
              <a:spcBef>
                <a:spcPts val="0"/>
              </a:spcBef>
            </a:pPr>
            <a:r>
              <a:rPr lang="en-US" sz="1100" b="0" dirty="0">
                <a:latin typeface="Consolas" panose="020B0609020204030204" pitchFamily="49" charset="0"/>
                <a:cs typeface="Consolas" panose="020B0609020204030204" pitchFamily="49" charset="0"/>
              </a:rPr>
              <a:t>        </a:t>
            </a:r>
            <a:r>
              <a:rPr lang="en-US" sz="1100" b="0" dirty="0">
                <a:solidFill>
                  <a:schemeClr val="accent1">
                    <a:lumMod val="50000"/>
                  </a:schemeClr>
                </a:solidFill>
                <a:latin typeface="Times New Roman" panose="02020603050405020304" pitchFamily="18" charset="0"/>
                <a:cs typeface="Times New Roman" panose="02020603050405020304" pitchFamily="18" charset="0"/>
              </a:rPr>
              <a:t>// Calculates the error</a:t>
            </a:r>
          </a:p>
          <a:p>
            <a:pPr algn="l">
              <a:lnSpc>
                <a:spcPts val="1540"/>
              </a:lnSpc>
              <a:spcBef>
                <a:spcPts val="0"/>
              </a:spcBef>
            </a:pPr>
            <a:r>
              <a:rPr lang="en-US" sz="1100" b="0" dirty="0">
                <a:latin typeface="Consolas" panose="020B0609020204030204" pitchFamily="49" charset="0"/>
                <a:cs typeface="Consolas" panose="020B0609020204030204" pitchFamily="49" charset="0"/>
              </a:rPr>
              <a:t>        double e = error(x, y);</a:t>
            </a:r>
          </a:p>
          <a:p>
            <a:pPr algn="l">
              <a:lnSpc>
                <a:spcPts val="1540"/>
              </a:lnSpc>
              <a:spcBef>
                <a:spcPts val="300"/>
              </a:spcBef>
            </a:pPr>
            <a:r>
              <a:rPr lang="en-US" sz="1100" b="0" dirty="0">
                <a:latin typeface="Consolas" panose="020B0609020204030204" pitchFamily="49" charset="0"/>
                <a:cs typeface="Consolas" panose="020B0609020204030204" pitchFamily="49" charset="0"/>
              </a:rPr>
              <a:t>        System.out.println("Error in iteration " + t + " is " + e);   </a:t>
            </a:r>
          </a:p>
          <a:p>
            <a:pPr algn="l">
              <a:lnSpc>
                <a:spcPts val="1540"/>
              </a:lnSpc>
              <a:spcBef>
                <a:spcPts val="600"/>
              </a:spcBef>
            </a:pPr>
            <a:r>
              <a:rPr lang="en-US" sz="1100" b="0" dirty="0">
                <a:latin typeface="Consolas" panose="020B0609020204030204" pitchFamily="49" charset="0"/>
                <a:cs typeface="Consolas" panose="020B0609020204030204" pitchFamily="49" charset="0"/>
              </a:rPr>
              <a:t>        </a:t>
            </a:r>
            <a:r>
              <a:rPr lang="en-US" sz="1100" b="0" dirty="0">
                <a:solidFill>
                  <a:schemeClr val="accent1">
                    <a:lumMod val="50000"/>
                  </a:schemeClr>
                </a:solidFill>
                <a:latin typeface="Times New Roman" panose="02020603050405020304" pitchFamily="18" charset="0"/>
                <a:cs typeface="Times New Roman" panose="02020603050405020304" pitchFamily="18" charset="0"/>
              </a:rPr>
              <a:t>// Update rule</a:t>
            </a:r>
          </a:p>
          <a:p>
            <a:pPr algn="l">
              <a:lnSpc>
                <a:spcPts val="1540"/>
              </a:lnSpc>
              <a:spcBef>
                <a:spcPts val="0"/>
              </a:spcBef>
            </a:pPr>
            <a:r>
              <a:rPr lang="en-US" sz="1100" b="0" dirty="0">
                <a:latin typeface="Consolas" panose="020B0609020204030204" pitchFamily="49" charset="0"/>
                <a:cs typeface="Consolas" panose="020B0609020204030204" pitchFamily="49" charset="0"/>
              </a:rPr>
              <a:t>        a -= learningRate * derivativeAt(x, y);</a:t>
            </a:r>
          </a:p>
          <a:p>
            <a:pPr algn="l">
              <a:spcBef>
                <a:spcPts val="0"/>
              </a:spcBef>
            </a:pPr>
            <a:r>
              <a:rPr lang="en-US" sz="1100" b="0" dirty="0">
                <a:latin typeface="Consolas" panose="020B0609020204030204" pitchFamily="49" charset="0"/>
                <a:cs typeface="Consolas" panose="020B0609020204030204" pitchFamily="49" charset="0"/>
              </a:rPr>
              <a:t>    }</a:t>
            </a:r>
          </a:p>
          <a:p>
            <a:pPr algn="l">
              <a:spcBef>
                <a:spcPts val="300"/>
              </a:spcBef>
            </a:pPr>
            <a:r>
              <a:rPr lang="en-US" sz="1100" b="0" dirty="0">
                <a:latin typeface="Consolas" panose="020B0609020204030204" pitchFamily="49" charset="0"/>
                <a:cs typeface="Consolas" panose="020B0609020204030204" pitchFamily="49" charset="0"/>
              </a:rPr>
              <a:t>}</a:t>
            </a:r>
            <a:endParaRPr lang="en-US" sz="1100" b="0" dirty="0">
              <a:effectLst/>
              <a:latin typeface="Consolas" panose="020B0609020204030204" pitchFamily="49" charset="0"/>
              <a:cs typeface="Consolas" panose="020B0609020204030204" pitchFamily="49" charset="0"/>
            </a:endParaRPr>
          </a:p>
          <a:p>
            <a:pPr>
              <a:lnSpc>
                <a:spcPts val="1540"/>
              </a:lnSpc>
              <a:spcBef>
                <a:spcPts val="600"/>
              </a:spcBef>
            </a:pPr>
            <a:r>
              <a:rPr lang="en-US" sz="1100" b="0" dirty="0">
                <a:solidFill>
                  <a:schemeClr val="accent1">
                    <a:lumMod val="50000"/>
                  </a:schemeClr>
                </a:solidFill>
                <a:latin typeface="Times New Roman" panose="02020603050405020304" pitchFamily="18" charset="0"/>
                <a:cs typeface="Times New Roman" panose="02020603050405020304" pitchFamily="18" charset="0"/>
              </a:rPr>
              <a:t>// Computes the total square error of the model for the given dataset</a:t>
            </a:r>
          </a:p>
          <a:p>
            <a:pPr>
              <a:lnSpc>
                <a:spcPts val="1540"/>
              </a:lnSpc>
            </a:pPr>
            <a:r>
              <a:rPr lang="en-US" sz="1100" b="0" dirty="0">
                <a:latin typeface="Consolas" panose="020B0609020204030204" pitchFamily="49" charset="0"/>
                <a:cs typeface="Consolas" panose="020B0609020204030204" pitchFamily="49" charset="0"/>
              </a:rPr>
              <a:t>private static double </a:t>
            </a:r>
            <a:r>
              <a:rPr lang="en-US" sz="1100" dirty="0">
                <a:latin typeface="Consolas" panose="020B0609020204030204" pitchFamily="49" charset="0"/>
                <a:cs typeface="Consolas" panose="020B0609020204030204" pitchFamily="49" charset="0"/>
              </a:rPr>
              <a:t>error</a:t>
            </a:r>
            <a:r>
              <a:rPr lang="en-US" sz="1100" b="0" dirty="0">
                <a:latin typeface="Consolas" panose="020B0609020204030204" pitchFamily="49" charset="0"/>
                <a:cs typeface="Consolas" panose="020B0609020204030204" pitchFamily="49" charset="0"/>
              </a:rPr>
              <a:t>(double[] x, double []y) { </a:t>
            </a:r>
            <a:r>
              <a:rPr lang="en-US" sz="1100" b="0" dirty="0">
                <a:solidFill>
                  <a:schemeClr val="accent1">
                    <a:lumMod val="50000"/>
                  </a:schemeClr>
                </a:solidFill>
                <a:latin typeface="Times New Roman" panose="02020603050405020304" pitchFamily="18" charset="0"/>
                <a:cs typeface="Times New Roman" panose="02020603050405020304" pitchFamily="18" charset="0"/>
              </a:rPr>
              <a:t>// Code omitted</a:t>
            </a:r>
            <a:r>
              <a:rPr lang="en-US" sz="1100" b="0" dirty="0">
                <a:solidFill>
                  <a:schemeClr val="accent1">
                    <a:lumMod val="50000"/>
                  </a:schemeClr>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a:t>
            </a:r>
          </a:p>
          <a:p>
            <a:pPr>
              <a:lnSpc>
                <a:spcPts val="1540"/>
              </a:lnSpc>
              <a:spcBef>
                <a:spcPts val="600"/>
              </a:spcBef>
            </a:pPr>
            <a:r>
              <a:rPr lang="en-US" sz="1100" b="0" dirty="0">
                <a:solidFill>
                  <a:schemeClr val="accent1">
                    <a:lumMod val="50000"/>
                  </a:schemeClr>
                </a:solidFill>
                <a:latin typeface="Times New Roman" panose="02020603050405020304" pitchFamily="18" charset="0"/>
                <a:cs typeface="Times New Roman" panose="02020603050405020304" pitchFamily="18" charset="0"/>
              </a:rPr>
              <a:t>// Computes the derivative value of the error</a:t>
            </a:r>
          </a:p>
          <a:p>
            <a:pPr>
              <a:lnSpc>
                <a:spcPts val="1540"/>
              </a:lnSpc>
            </a:pPr>
            <a:r>
              <a:rPr lang="en-US" sz="1100" b="0" dirty="0">
                <a:latin typeface="Consolas" panose="020B0609020204030204" pitchFamily="49" charset="0"/>
                <a:cs typeface="Consolas" panose="020B0609020204030204" pitchFamily="49" charset="0"/>
              </a:rPr>
              <a:t>private static double </a:t>
            </a:r>
            <a:r>
              <a:rPr lang="en-US" sz="1100" dirty="0">
                <a:latin typeface="Consolas" panose="020B0609020204030204" pitchFamily="49" charset="0"/>
                <a:cs typeface="Consolas" panose="020B0609020204030204" pitchFamily="49" charset="0"/>
              </a:rPr>
              <a:t>derivativeAt</a:t>
            </a:r>
            <a:r>
              <a:rPr lang="en-US" sz="1100" b="0" dirty="0">
                <a:latin typeface="Consolas" panose="020B0609020204030204" pitchFamily="49" charset="0"/>
                <a:cs typeface="Consolas" panose="020B0609020204030204" pitchFamily="49" charset="0"/>
              </a:rPr>
              <a:t>(double[] x, double []y) { </a:t>
            </a:r>
            <a:r>
              <a:rPr lang="en-US" sz="1100" b="0" dirty="0">
                <a:solidFill>
                  <a:schemeClr val="accent1">
                    <a:lumMod val="50000"/>
                  </a:schemeClr>
                </a:solidFill>
                <a:latin typeface="Times New Roman" panose="02020603050405020304" pitchFamily="18" charset="0"/>
                <a:cs typeface="Times New Roman" panose="02020603050405020304" pitchFamily="18" charset="0"/>
              </a:rPr>
              <a:t>// Code omitted</a:t>
            </a:r>
            <a:r>
              <a:rPr lang="en-US" sz="1100" b="0" dirty="0">
                <a:solidFill>
                  <a:schemeClr val="accent1">
                    <a:lumMod val="50000"/>
                  </a:schemeClr>
                </a:solidFill>
                <a:latin typeface="Consolas" panose="020B0609020204030204" pitchFamily="49" charset="0"/>
                <a:cs typeface="Consolas" panose="020B0609020204030204" pitchFamily="49" charset="0"/>
              </a:rPr>
              <a:t> </a:t>
            </a:r>
            <a:r>
              <a:rPr lang="en-US" sz="1100" b="0" dirty="0">
                <a:latin typeface="Consolas" panose="020B0609020204030204" pitchFamily="49" charset="0"/>
                <a:cs typeface="Consolas" panose="020B0609020204030204" pitchFamily="49" charset="0"/>
              </a:rPr>
              <a:t>}</a:t>
            </a:r>
          </a:p>
          <a:p>
            <a:pPr>
              <a:lnSpc>
                <a:spcPts val="1540"/>
              </a:lnSpc>
            </a:pPr>
            <a:endParaRPr lang="en-US" sz="1100" b="0" dirty="0">
              <a:latin typeface="Consolas" panose="020B0609020204030204" pitchFamily="49" charset="0"/>
              <a:cs typeface="Consolas" panose="020B0609020204030204" pitchFamily="49" charset="0"/>
            </a:endParaRPr>
          </a:p>
          <a:p>
            <a:pPr>
              <a:lnSpc>
                <a:spcPts val="1350"/>
              </a:lnSpc>
            </a:pPr>
            <a:r>
              <a:rPr lang="en-US" sz="1100" dirty="0">
                <a:latin typeface="Consolas" panose="020B0609020204030204" pitchFamily="49" charset="0"/>
                <a:cs typeface="Consolas" panose="020B0609020204030204" pitchFamily="49" charset="0"/>
              </a:rPr>
              <a:t>public static double </a:t>
            </a:r>
            <a:r>
              <a:rPr lang="en-US" sz="1100" dirty="0">
                <a:solidFill>
                  <a:srgbClr val="C00000"/>
                </a:solidFill>
                <a:latin typeface="Consolas" panose="020B0609020204030204" pitchFamily="49" charset="0"/>
                <a:cs typeface="Consolas" panose="020B0609020204030204" pitchFamily="49" charset="0"/>
              </a:rPr>
              <a:t>predict</a:t>
            </a:r>
            <a:r>
              <a:rPr lang="en-US" sz="1100" dirty="0">
                <a:latin typeface="Consolas" panose="020B0609020204030204" pitchFamily="49" charset="0"/>
                <a:cs typeface="Consolas" panose="020B0609020204030204" pitchFamily="49" charset="0"/>
              </a:rPr>
              <a:t>(double x) { </a:t>
            </a:r>
          </a:p>
          <a:p>
            <a:pPr>
              <a:lnSpc>
                <a:spcPts val="1350"/>
              </a:lnSpc>
            </a:pPr>
            <a:r>
              <a:rPr lang="en-US" sz="1100" dirty="0">
                <a:latin typeface="Consolas" panose="020B0609020204030204" pitchFamily="49" charset="0"/>
                <a:cs typeface="Consolas" panose="020B0609020204030204" pitchFamily="49" charset="0"/>
              </a:rPr>
              <a:t>    return a * x;</a:t>
            </a:r>
          </a:p>
          <a:p>
            <a:pPr>
              <a:lnSpc>
                <a:spcPts val="1350"/>
              </a:lnSpc>
            </a:pPr>
            <a:r>
              <a:rPr lang="en-US" sz="1100" dirty="0">
                <a:latin typeface="Consolas" panose="020B0609020204030204" pitchFamily="49" charset="0"/>
                <a:cs typeface="Consolas" panose="020B0609020204030204" pitchFamily="49" charset="0"/>
              </a:rPr>
              <a:t>}</a:t>
            </a:r>
          </a:p>
          <a:p>
            <a:pPr>
              <a:lnSpc>
                <a:spcPts val="1350"/>
              </a:lnSpc>
            </a:pPr>
            <a:br>
              <a:rPr lang="en-US" sz="1100" dirty="0">
                <a:latin typeface="Consolas" panose="020B0609020204030204" pitchFamily="49" charset="0"/>
                <a:cs typeface="Consolas" panose="020B0609020204030204" pitchFamily="49" charset="0"/>
              </a:rPr>
            </a:br>
            <a:r>
              <a:rPr lang="en-US" sz="1100" b="0" dirty="0">
                <a:latin typeface="Consolas" panose="020B0609020204030204" pitchFamily="49" charset="0"/>
                <a:cs typeface="Consolas" panose="020B0609020204030204" pitchFamily="49" charset="0"/>
              </a:rPr>
              <a:t>public static void main(String []args) {</a:t>
            </a:r>
          </a:p>
          <a:p>
            <a:pPr>
              <a:lnSpc>
                <a:spcPts val="1350"/>
              </a:lnSpc>
            </a:pPr>
            <a:r>
              <a:rPr lang="en-US" sz="1100" b="0" dirty="0">
                <a:latin typeface="Consolas" panose="020B0609020204030204" pitchFamily="49" charset="0"/>
                <a:cs typeface="Consolas" panose="020B0609020204030204" pitchFamily="49" charset="0"/>
              </a:rPr>
              <a:t>    double[] x = {1, 1, 1, 1.5, 2, 2, 2, 2.5, 2.5, 3, 3, 4};</a:t>
            </a:r>
          </a:p>
          <a:p>
            <a:pPr>
              <a:lnSpc>
                <a:spcPts val="1350"/>
              </a:lnSpc>
            </a:pPr>
            <a:r>
              <a:rPr lang="en-US" sz="1100" b="0" dirty="0">
                <a:latin typeface="Consolas" panose="020B0609020204030204" pitchFamily="49" charset="0"/>
                <a:cs typeface="Consolas" panose="020B0609020204030204" pitchFamily="49" charset="0"/>
              </a:rPr>
              <a:t>    double[] y = {1000000, 750000, 725000, 700000, 800000, 820000, 1050000, 1000000,</a:t>
            </a:r>
            <a:br>
              <a:rPr lang="en-US" sz="1100" b="0" dirty="0">
                <a:latin typeface="Consolas" panose="020B0609020204030204" pitchFamily="49" charset="0"/>
                <a:cs typeface="Consolas" panose="020B0609020204030204" pitchFamily="49" charset="0"/>
              </a:rPr>
            </a:br>
            <a:r>
              <a:rPr lang="en-US" sz="1100" b="0" dirty="0">
                <a:latin typeface="Consolas" panose="020B0609020204030204" pitchFamily="49" charset="0"/>
                <a:cs typeface="Consolas" panose="020B0609020204030204" pitchFamily="49" charset="0"/>
              </a:rPr>
              <a:t>                  950000, 1200000, 1300000, 1250000};</a:t>
            </a:r>
          </a:p>
          <a:p>
            <a:pPr>
              <a:lnSpc>
                <a:spcPts val="1350"/>
              </a:lnSpc>
            </a:pPr>
            <a:r>
              <a:rPr lang="en-US" sz="1100" b="0" dirty="0">
                <a:latin typeface="Consolas" panose="020B0609020204030204" pitchFamily="49" charset="0"/>
                <a:cs typeface="Consolas" panose="020B0609020204030204" pitchFamily="49" charset="0"/>
              </a:rPr>
              <a:t>    </a:t>
            </a:r>
            <a:r>
              <a:rPr lang="en-US" sz="1100" dirty="0">
                <a:latin typeface="Consolas" panose="020B0609020204030204" pitchFamily="49" charset="0"/>
                <a:cs typeface="Consolas" panose="020B0609020204030204" pitchFamily="49" charset="0"/>
              </a:rPr>
              <a:t>train</a:t>
            </a:r>
            <a:r>
              <a:rPr lang="en-US" sz="1100" b="0" dirty="0">
                <a:latin typeface="Consolas" panose="020B0609020204030204" pitchFamily="49" charset="0"/>
                <a:cs typeface="Consolas" panose="020B0609020204030204" pitchFamily="49" charset="0"/>
              </a:rPr>
              <a:t>(x, y, 10, 0.01);</a:t>
            </a:r>
          </a:p>
          <a:p>
            <a:pPr>
              <a:lnSpc>
                <a:spcPts val="1350"/>
              </a:lnSpc>
            </a:pPr>
            <a:r>
              <a:rPr lang="en-US" sz="1100" b="0" dirty="0">
                <a:latin typeface="Consolas" panose="020B0609020204030204" pitchFamily="49" charset="0"/>
                <a:cs typeface="Consolas" panose="020B0609020204030204" pitchFamily="49" charset="0"/>
              </a:rPr>
              <a:t>    System.out.println(a);</a:t>
            </a:r>
          </a:p>
          <a:p>
            <a:pPr>
              <a:lnSpc>
                <a:spcPts val="1350"/>
              </a:lnSpc>
            </a:pPr>
            <a:r>
              <a:rPr lang="en-US" sz="1100" b="0" dirty="0">
                <a:latin typeface="Consolas" panose="020B0609020204030204" pitchFamily="49" charset="0"/>
                <a:cs typeface="Consolas" panose="020B0609020204030204" pitchFamily="49" charset="0"/>
              </a:rPr>
              <a:t>    System.out.println("Price of a 2.5 room property:" + </a:t>
            </a:r>
            <a:r>
              <a:rPr lang="en-US" sz="1100" dirty="0">
                <a:solidFill>
                  <a:srgbClr val="C00000"/>
                </a:solidFill>
                <a:latin typeface="Consolas" panose="020B0609020204030204" pitchFamily="49" charset="0"/>
                <a:cs typeface="Consolas" panose="020B0609020204030204" pitchFamily="49" charset="0"/>
              </a:rPr>
              <a:t>predict</a:t>
            </a:r>
            <a:r>
              <a:rPr lang="en-US" sz="1100" b="0" dirty="0">
                <a:latin typeface="Consolas" panose="020B0609020204030204" pitchFamily="49" charset="0"/>
                <a:cs typeface="Consolas" panose="020B0609020204030204" pitchFamily="49" charset="0"/>
              </a:rPr>
              <a:t>(2.5));</a:t>
            </a:r>
          </a:p>
          <a:p>
            <a:pPr>
              <a:lnSpc>
                <a:spcPts val="1350"/>
              </a:lnSpc>
            </a:pPr>
            <a:r>
              <a:rPr lang="en-US" sz="1100" b="0" dirty="0">
                <a:latin typeface="Consolas" panose="020B0609020204030204" pitchFamily="49" charset="0"/>
                <a:cs typeface="Consolas" panose="020B0609020204030204" pitchFamily="49" charset="0"/>
              </a:rPr>
              <a:t>}</a:t>
            </a:r>
          </a:p>
          <a:p>
            <a:pPr>
              <a:lnSpc>
                <a:spcPts val="1540"/>
              </a:lnSpc>
            </a:pPr>
            <a:endParaRPr lang="en-US" sz="1100" dirty="0">
              <a:latin typeface="Consolas" panose="020B0609020204030204" pitchFamily="49" charset="0"/>
              <a:cs typeface="Consolas" panose="020B0609020204030204" pitchFamily="49" charset="0"/>
            </a:endParaRPr>
          </a:p>
          <a:p>
            <a:pPr algn="l">
              <a:spcBef>
                <a:spcPts val="300"/>
              </a:spcBef>
            </a:pPr>
            <a:endParaRPr lang="en-US" sz="1200" b="0" dirty="0">
              <a:effectLst/>
              <a:latin typeface="Consolas" panose="020B0609020204030204" pitchFamily="49" charset="0"/>
              <a:cs typeface="Consolas" panose="020B0609020204030204" pitchFamily="49" charset="0"/>
            </a:endParaRPr>
          </a:p>
        </p:txBody>
      </p:sp>
      <p:sp>
        <p:nvSpPr>
          <p:cNvPr id="2" name="Rectangle 2">
            <a:extLst>
              <a:ext uri="{FF2B5EF4-FFF2-40B4-BE49-F238E27FC236}">
                <a16:creationId xmlns:a16="http://schemas.microsoft.com/office/drawing/2014/main" id="{65A80012-35EA-3697-5D25-E5A7E5C01424}"/>
              </a:ext>
            </a:extLst>
          </p:cNvPr>
          <p:cNvSpPr>
            <a:spLocks noChangeArrowheads="1"/>
          </p:cNvSpPr>
          <p:nvPr/>
        </p:nvSpPr>
        <p:spPr bwMode="auto">
          <a:xfrm>
            <a:off x="5029200" y="2019300"/>
            <a:ext cx="3733800" cy="2819400"/>
          </a:xfrm>
          <a:prstGeom prst="rect">
            <a:avLst/>
          </a:prstGeom>
          <a:solidFill>
            <a:schemeClr val="bg1"/>
          </a:solidFill>
          <a:ln w="9525">
            <a:solidFill>
              <a:srgbClr val="293973"/>
            </a:solidFill>
            <a:miter lim="800000"/>
            <a:headEnd/>
            <a:tailEnd/>
          </a:ln>
          <a:effectLst>
            <a:outerShdw blurRad="50800" dist="38100" dir="2700000" algn="tl" rotWithShape="0">
              <a:prstClr val="black">
                <a:alpha val="40000"/>
              </a:prstClr>
            </a:outerShdw>
          </a:effectLst>
        </p:spPr>
        <p:txBody>
          <a:bodyPr lIns="180000" tIns="36000" rIns="0" bIns="0" anchor="t" anchorCtr="0">
            <a:noAutofit/>
          </a:bodyPr>
          <a:lstStyle/>
          <a:p>
            <a:pPr algn="l"/>
            <a:r>
              <a:rPr lang="en-US" sz="1100" b="0" dirty="0">
                <a:solidFill>
                  <a:schemeClr val="accent1">
                    <a:lumMod val="50000"/>
                  </a:schemeClr>
                </a:solidFill>
                <a:latin typeface="Times New Roman" panose="02020603050405020304" pitchFamily="18" charset="0"/>
                <a:cs typeface="Times New Roman" panose="02020603050405020304" pitchFamily="18" charset="0"/>
              </a:rPr>
              <a:t>// Output</a:t>
            </a:r>
          </a:p>
          <a:p>
            <a:pPr algn="l">
              <a:spcBef>
                <a:spcPts val="400"/>
              </a:spcBef>
            </a:pPr>
            <a:r>
              <a:rPr lang="en-US" sz="1050" b="0" dirty="0">
                <a:effectLst/>
                <a:latin typeface="Menlo" panose="020B0609030804020204" pitchFamily="49" charset="0"/>
              </a:rPr>
              <a:t>Error in iteration 0: 1.1587977732925691E13</a:t>
            </a:r>
          </a:p>
          <a:p>
            <a:pPr algn="l">
              <a:spcBef>
                <a:spcPts val="400"/>
              </a:spcBef>
            </a:pPr>
            <a:r>
              <a:rPr lang="en-US" sz="1050" b="0" dirty="0">
                <a:effectLst/>
                <a:latin typeface="Menlo" panose="020B0609030804020204" pitchFamily="49" charset="0"/>
              </a:rPr>
              <a:t>Error in iteration 1: 1.604226225427505E12</a:t>
            </a:r>
          </a:p>
          <a:p>
            <a:pPr algn="l">
              <a:spcBef>
                <a:spcPts val="400"/>
              </a:spcBef>
            </a:pPr>
            <a:r>
              <a:rPr lang="en-US" sz="1050" b="0" dirty="0">
                <a:effectLst/>
                <a:latin typeface="Menlo" panose="020B0609030804020204" pitchFamily="49" charset="0"/>
              </a:rPr>
              <a:t>Error in iteration 2: 8.49205017672955E11</a:t>
            </a:r>
          </a:p>
          <a:p>
            <a:pPr algn="l">
              <a:spcBef>
                <a:spcPts val="400"/>
              </a:spcBef>
            </a:pPr>
            <a:r>
              <a:rPr lang="en-US" sz="1050" b="0" dirty="0">
                <a:effectLst/>
                <a:latin typeface="Menlo" panose="020B0609030804020204" pitchFamily="49" charset="0"/>
              </a:rPr>
              <a:t>Error in iteration 3: 7.921065388365171E11</a:t>
            </a:r>
          </a:p>
          <a:p>
            <a:pPr algn="l">
              <a:spcBef>
                <a:spcPts val="400"/>
              </a:spcBef>
            </a:pPr>
            <a:r>
              <a:rPr lang="en-US" sz="1050" b="0" dirty="0">
                <a:effectLst/>
                <a:latin typeface="Menlo" panose="020B0609030804020204" pitchFamily="49" charset="0"/>
              </a:rPr>
              <a:t>Error in iteration 4: 7.877884663745115E11</a:t>
            </a:r>
          </a:p>
          <a:p>
            <a:pPr algn="l">
              <a:spcBef>
                <a:spcPts val="400"/>
              </a:spcBef>
            </a:pPr>
            <a:r>
              <a:rPr lang="en-US" sz="1050" b="0" dirty="0">
                <a:effectLst/>
                <a:latin typeface="Menlo" panose="020B0609030804020204" pitchFamily="49" charset="0"/>
              </a:rPr>
              <a:t>Error in iteration 5: 7.874619121445724E11</a:t>
            </a:r>
          </a:p>
          <a:p>
            <a:pPr algn="l">
              <a:spcBef>
                <a:spcPts val="400"/>
              </a:spcBef>
            </a:pPr>
            <a:r>
              <a:rPr lang="en-US" sz="1050" b="0" dirty="0">
                <a:effectLst/>
                <a:latin typeface="Menlo" panose="020B0609030804020204" pitchFamily="49" charset="0"/>
              </a:rPr>
              <a:t>Error in iteration 6: 7.87437216480933E11</a:t>
            </a:r>
          </a:p>
          <a:p>
            <a:pPr algn="l">
              <a:spcBef>
                <a:spcPts val="400"/>
              </a:spcBef>
            </a:pPr>
            <a:r>
              <a:rPr lang="en-US" sz="1050" b="0" dirty="0">
                <a:effectLst/>
                <a:latin typeface="Menlo" panose="020B0609030804020204" pitchFamily="49" charset="0"/>
              </a:rPr>
              <a:t>Error in iteration 7: 7.874353488713704E11</a:t>
            </a:r>
          </a:p>
          <a:p>
            <a:pPr algn="l">
              <a:spcBef>
                <a:spcPts val="400"/>
              </a:spcBef>
            </a:pPr>
            <a:r>
              <a:rPr lang="en-US" sz="1050" b="0" dirty="0">
                <a:effectLst/>
                <a:latin typeface="Menlo" panose="020B0609030804020204" pitchFamily="49" charset="0"/>
              </a:rPr>
              <a:t>Error in iteration 8: 7.874352076333975E11</a:t>
            </a:r>
          </a:p>
          <a:p>
            <a:pPr algn="l">
              <a:spcBef>
                <a:spcPts val="400"/>
              </a:spcBef>
            </a:pPr>
            <a:r>
              <a:rPr lang="en-US" sz="1050" b="0" dirty="0">
                <a:effectLst/>
                <a:latin typeface="Menlo" panose="020B0609030804020204" pitchFamily="49" charset="0"/>
              </a:rPr>
              <a:t>Error in iteration 9: 7.874351969522759E11</a:t>
            </a:r>
          </a:p>
          <a:p>
            <a:pPr algn="l">
              <a:spcBef>
                <a:spcPts val="400"/>
              </a:spcBef>
            </a:pPr>
            <a:r>
              <a:rPr lang="en-US" sz="1050" b="0" dirty="0">
                <a:effectLst/>
                <a:latin typeface="Menlo" panose="020B0609030804020204" pitchFamily="49" charset="0"/>
              </a:rPr>
              <a:t>411606.82499226247</a:t>
            </a:r>
          </a:p>
          <a:p>
            <a:pPr algn="l">
              <a:spcBef>
                <a:spcPts val="400"/>
              </a:spcBef>
            </a:pPr>
            <a:r>
              <a:rPr lang="en-US" sz="1050" b="0" dirty="0">
                <a:effectLst/>
                <a:latin typeface="Menlo" panose="020B0609030804020204" pitchFamily="49" charset="0"/>
              </a:rPr>
              <a:t>Price of a 2.5 room property:1029017.06</a:t>
            </a:r>
            <a:endParaRPr lang="en-US" sz="1100" b="0" dirty="0">
              <a:latin typeface="Consolas"/>
              <a:ea typeface="Monaco"/>
              <a:cs typeface="Consolas"/>
            </a:endParaRPr>
          </a:p>
        </p:txBody>
      </p:sp>
    </p:spTree>
    <p:extLst>
      <p:ext uri="{BB962C8B-B14F-4D97-AF65-F5344CB8AC3E}">
        <p14:creationId xmlns:p14="http://schemas.microsoft.com/office/powerpoint/2010/main" val="2087113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1E5B8728-4E2D-D53C-CEDC-6FCCA6781957}"/>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E1C25CD-90AE-6EDF-085F-0F6A396B0A54}"/>
              </a:ext>
            </a:extLst>
          </p:cNvPr>
          <p:cNvSpPr>
            <a:spLocks noGrp="1" noChangeArrowheads="1"/>
          </p:cNvSpPr>
          <p:nvPr>
            <p:ph type="title"/>
          </p:nvPr>
        </p:nvSpPr>
        <p:spPr/>
        <p:txBody>
          <a:bodyPr/>
          <a:lstStyle/>
          <a:p>
            <a:pPr>
              <a:defRPr/>
            </a:pPr>
            <a:r>
              <a:rPr lang="en-US" dirty="0">
                <a:cs typeface="+mj-cs"/>
              </a:rPr>
              <a:t>Recap: Using Machine Learning (ML) terminology</a:t>
            </a:r>
          </a:p>
        </p:txBody>
      </p:sp>
      <p:sp>
        <p:nvSpPr>
          <p:cNvPr id="3" name="Google Shape;142;p27">
            <a:extLst>
              <a:ext uri="{FF2B5EF4-FFF2-40B4-BE49-F238E27FC236}">
                <a16:creationId xmlns:a16="http://schemas.microsoft.com/office/drawing/2014/main" id="{F7639986-A09D-428D-9DC2-87E24574477B}"/>
              </a:ext>
            </a:extLst>
          </p:cNvPr>
          <p:cNvSpPr/>
          <p:nvPr/>
        </p:nvSpPr>
        <p:spPr>
          <a:xfrm>
            <a:off x="3639415" y="2414760"/>
            <a:ext cx="1531800" cy="436800"/>
          </a:xfrm>
          <a:prstGeom prst="roundRect">
            <a:avLst>
              <a:gd name="adj" fmla="val 16667"/>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Train</a:t>
            </a:r>
            <a:endParaRPr dirty="0"/>
          </a:p>
        </p:txBody>
      </p:sp>
      <p:sp>
        <p:nvSpPr>
          <p:cNvPr id="4" name="Google Shape;143;p27">
            <a:extLst>
              <a:ext uri="{FF2B5EF4-FFF2-40B4-BE49-F238E27FC236}">
                <a16:creationId xmlns:a16="http://schemas.microsoft.com/office/drawing/2014/main" id="{C7CB7AF2-44E2-1FC9-68B4-3C9B41744E63}"/>
              </a:ext>
            </a:extLst>
          </p:cNvPr>
          <p:cNvSpPr/>
          <p:nvPr/>
        </p:nvSpPr>
        <p:spPr>
          <a:xfrm>
            <a:off x="2494005" y="1374973"/>
            <a:ext cx="3733799" cy="461239"/>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0" dirty="0"/>
              <a:t>Data items</a:t>
            </a:r>
            <a:br>
              <a:rPr lang="en" sz="1400" b="0" dirty="0"/>
            </a:br>
            <a:r>
              <a:rPr lang="en" sz="1400" b="0" dirty="0"/>
              <a:t>(Gold Standard)</a:t>
            </a:r>
            <a:br>
              <a:rPr lang="en" sz="1400" b="0" dirty="0"/>
            </a:br>
            <a:r>
              <a:rPr lang="en" sz="1400" b="0" dirty="0"/>
              <a:t>(e.g., examples of properties with prices)</a:t>
            </a:r>
            <a:endParaRPr sz="1400" b="0" dirty="0"/>
          </a:p>
        </p:txBody>
      </p:sp>
      <p:sp>
        <p:nvSpPr>
          <p:cNvPr id="5" name="Google Shape;144;p27">
            <a:extLst>
              <a:ext uri="{FF2B5EF4-FFF2-40B4-BE49-F238E27FC236}">
                <a16:creationId xmlns:a16="http://schemas.microsoft.com/office/drawing/2014/main" id="{FFAD7EDF-7762-BF4B-6D6B-3FC6A795ABE3}"/>
              </a:ext>
            </a:extLst>
          </p:cNvPr>
          <p:cNvSpPr/>
          <p:nvPr/>
        </p:nvSpPr>
        <p:spPr>
          <a:xfrm>
            <a:off x="4175650" y="1977960"/>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 name="Google Shape;145;p27">
            <a:extLst>
              <a:ext uri="{FF2B5EF4-FFF2-40B4-BE49-F238E27FC236}">
                <a16:creationId xmlns:a16="http://schemas.microsoft.com/office/drawing/2014/main" id="{098546EE-A137-D098-7D10-EAA0CA60C4E4}"/>
              </a:ext>
            </a:extLst>
          </p:cNvPr>
          <p:cNvSpPr/>
          <p:nvPr/>
        </p:nvSpPr>
        <p:spPr>
          <a:xfrm>
            <a:off x="4175650" y="2945680"/>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7" name="Google Shape;146;p27">
            <a:extLst>
              <a:ext uri="{FF2B5EF4-FFF2-40B4-BE49-F238E27FC236}">
                <a16:creationId xmlns:a16="http://schemas.microsoft.com/office/drawing/2014/main" id="{7E2A2585-E662-94FF-3A1F-25F49B2CAD60}"/>
              </a:ext>
            </a:extLst>
          </p:cNvPr>
          <p:cNvSpPr/>
          <p:nvPr/>
        </p:nvSpPr>
        <p:spPr>
          <a:xfrm>
            <a:off x="3179805" y="3290555"/>
            <a:ext cx="2345700" cy="67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0" dirty="0"/>
              <a:t>Model (e.g., </a:t>
            </a:r>
            <a:r>
              <a:rPr lang="en" sz="1400" b="0" i="1" dirty="0"/>
              <a:t>a</a:t>
            </a:r>
            <a:r>
              <a:rPr lang="en" sz="1400" b="0" dirty="0"/>
              <a:t> and </a:t>
            </a:r>
            <a:r>
              <a:rPr lang="en" sz="1400" b="0" i="1" dirty="0"/>
              <a:t>b</a:t>
            </a:r>
            <a:r>
              <a:rPr lang="en" sz="1400" b="0" dirty="0"/>
              <a:t> for a trending line)</a:t>
            </a:r>
            <a:endParaRPr sz="1400" b="0" dirty="0"/>
          </a:p>
        </p:txBody>
      </p:sp>
      <p:sp>
        <p:nvSpPr>
          <p:cNvPr id="8" name="Google Shape;147;p27">
            <a:extLst>
              <a:ext uri="{FF2B5EF4-FFF2-40B4-BE49-F238E27FC236}">
                <a16:creationId xmlns:a16="http://schemas.microsoft.com/office/drawing/2014/main" id="{F727988B-F507-A52F-9EE5-605745E09567}"/>
              </a:ext>
            </a:extLst>
          </p:cNvPr>
          <p:cNvSpPr/>
          <p:nvPr/>
        </p:nvSpPr>
        <p:spPr>
          <a:xfrm>
            <a:off x="3614015" y="4405360"/>
            <a:ext cx="1531800" cy="436800"/>
          </a:xfrm>
          <a:prstGeom prst="roundRect">
            <a:avLst>
              <a:gd name="adj" fmla="val 1666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t>Predict</a:t>
            </a:r>
            <a:endParaRPr dirty="0"/>
          </a:p>
        </p:txBody>
      </p:sp>
      <p:sp>
        <p:nvSpPr>
          <p:cNvPr id="9" name="Google Shape;148;p27">
            <a:extLst>
              <a:ext uri="{FF2B5EF4-FFF2-40B4-BE49-F238E27FC236}">
                <a16:creationId xmlns:a16="http://schemas.microsoft.com/office/drawing/2014/main" id="{90D53148-BB24-5943-D981-AC22D39A41D3}"/>
              </a:ext>
            </a:extLst>
          </p:cNvPr>
          <p:cNvSpPr/>
          <p:nvPr/>
        </p:nvSpPr>
        <p:spPr>
          <a:xfrm>
            <a:off x="4175650" y="3936280"/>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149;p27">
            <a:extLst>
              <a:ext uri="{FF2B5EF4-FFF2-40B4-BE49-F238E27FC236}">
                <a16:creationId xmlns:a16="http://schemas.microsoft.com/office/drawing/2014/main" id="{6CAE1820-D293-FEA9-FFD4-2D873E2D3ECF}"/>
              </a:ext>
            </a:extLst>
          </p:cNvPr>
          <p:cNvSpPr/>
          <p:nvPr/>
        </p:nvSpPr>
        <p:spPr>
          <a:xfrm>
            <a:off x="1494110" y="4267200"/>
            <a:ext cx="1531800" cy="67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0" dirty="0"/>
              <a:t>Unseen data item</a:t>
            </a:r>
            <a:br>
              <a:rPr lang="en" sz="1400" b="0" dirty="0"/>
            </a:br>
            <a:r>
              <a:rPr lang="en" sz="1400" b="0" dirty="0"/>
              <a:t>(e.g., # of rooms)</a:t>
            </a:r>
            <a:endParaRPr sz="1400" b="0" dirty="0"/>
          </a:p>
        </p:txBody>
      </p:sp>
      <p:sp>
        <p:nvSpPr>
          <p:cNvPr id="11" name="Google Shape;150;p27">
            <a:extLst>
              <a:ext uri="{FF2B5EF4-FFF2-40B4-BE49-F238E27FC236}">
                <a16:creationId xmlns:a16="http://schemas.microsoft.com/office/drawing/2014/main" id="{A33AD3F1-0F53-293B-A41F-75265027AB8F}"/>
              </a:ext>
            </a:extLst>
          </p:cNvPr>
          <p:cNvSpPr/>
          <p:nvPr/>
        </p:nvSpPr>
        <p:spPr>
          <a:xfrm rot="-5400000">
            <a:off x="3015950" y="4405355"/>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151;p27">
            <a:extLst>
              <a:ext uri="{FF2B5EF4-FFF2-40B4-BE49-F238E27FC236}">
                <a16:creationId xmlns:a16="http://schemas.microsoft.com/office/drawing/2014/main" id="{48F2EB23-F422-3DC0-79B4-7F0B18D3EE35}"/>
              </a:ext>
            </a:extLst>
          </p:cNvPr>
          <p:cNvSpPr/>
          <p:nvPr/>
        </p:nvSpPr>
        <p:spPr>
          <a:xfrm rot="-5400000">
            <a:off x="5346100" y="4405355"/>
            <a:ext cx="397800" cy="4368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152;p27">
            <a:extLst>
              <a:ext uri="{FF2B5EF4-FFF2-40B4-BE49-F238E27FC236}">
                <a16:creationId xmlns:a16="http://schemas.microsoft.com/office/drawing/2014/main" id="{874473D3-EE52-1C3A-6064-3DDAAE3CB2B1}"/>
              </a:ext>
            </a:extLst>
          </p:cNvPr>
          <p:cNvSpPr/>
          <p:nvPr/>
        </p:nvSpPr>
        <p:spPr>
          <a:xfrm>
            <a:off x="5715000" y="4267200"/>
            <a:ext cx="1531800" cy="675300"/>
          </a:xfrm>
          <a:prstGeom prst="roundRect">
            <a:avLst>
              <a:gd name="adj" fmla="val 16667"/>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400" b="0" dirty="0"/>
              <a:t>Target</a:t>
            </a:r>
            <a:br>
              <a:rPr lang="en" sz="1400" b="0" dirty="0"/>
            </a:br>
            <a:r>
              <a:rPr lang="en" sz="1400" b="0" dirty="0"/>
              <a:t>(e.g., price)</a:t>
            </a:r>
            <a:endParaRPr sz="1400" b="0" dirty="0"/>
          </a:p>
        </p:txBody>
      </p:sp>
    </p:spTree>
    <p:extLst>
      <p:ext uri="{BB962C8B-B14F-4D97-AF65-F5344CB8AC3E}">
        <p14:creationId xmlns:p14="http://schemas.microsoft.com/office/powerpoint/2010/main" val="2442761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521C6-95DA-DDE1-3491-4248811C5641}"/>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B49E4201-C57F-239B-16AF-DFE35BFE2398}"/>
              </a:ext>
            </a:extLst>
          </p:cNvPr>
          <p:cNvSpPr>
            <a:spLocks noGrp="1"/>
          </p:cNvSpPr>
          <p:nvPr>
            <p:ph idx="1"/>
          </p:nvPr>
        </p:nvSpPr>
        <p:spPr>
          <a:xfrm>
            <a:off x="762000" y="1023937"/>
            <a:ext cx="5889625" cy="4810125"/>
          </a:xfrm>
        </p:spPr>
        <p:txBody>
          <a:bodyPr/>
          <a:lstStyle/>
          <a:p>
            <a:pPr marL="681038" lvl="1">
              <a:spcBef>
                <a:spcPts val="1800"/>
              </a:spcBef>
              <a:buClrTx/>
              <a:buFont typeface="Arial" panose="020B0604020202020204" pitchFamily="34" charset="0"/>
              <a:buChar char="•"/>
            </a:pPr>
            <a:r>
              <a:rPr lang="en-US" altLang="en-US" sz="1600" dirty="0">
                <a:ea typeface="ＭＳ Ｐゴシック" charset="-128"/>
              </a:rPr>
              <a:t>Introduction</a:t>
            </a:r>
          </a:p>
          <a:p>
            <a:pPr marL="681038" lvl="1">
              <a:spcBef>
                <a:spcPts val="1800"/>
              </a:spcBef>
              <a:buClrTx/>
              <a:buFont typeface="Arial" panose="020B0604020202020204" pitchFamily="34" charset="0"/>
              <a:buChar char="•"/>
            </a:pPr>
            <a:r>
              <a:rPr lang="en-US" altLang="en-US" sz="1600" dirty="0">
                <a:ea typeface="ＭＳ Ｐゴシック" charset="-128"/>
              </a:rPr>
              <a:t>Simple predictions</a:t>
            </a:r>
          </a:p>
          <a:p>
            <a:pPr marL="681038" lvl="1">
              <a:spcBef>
                <a:spcPts val="1800"/>
              </a:spcBef>
              <a:buClrTx/>
              <a:buFont typeface="Arial" panose="020B0604020202020204" pitchFamily="34" charset="0"/>
              <a:buChar char="•"/>
            </a:pPr>
            <a:r>
              <a:rPr lang="en-US" altLang="en-US" sz="1600" dirty="0">
                <a:ea typeface="ＭＳ Ｐゴシック" charset="-128"/>
              </a:rPr>
              <a:t>Gradient Descent</a:t>
            </a:r>
          </a:p>
          <a:p>
            <a:pPr marL="681038" lvl="1">
              <a:spcBef>
                <a:spcPts val="1800"/>
              </a:spcBef>
              <a:buClrTx/>
              <a:buFont typeface="Arial" panose="020B0604020202020204" pitchFamily="34" charset="0"/>
              <a:buChar char="•"/>
            </a:pPr>
            <a:r>
              <a:rPr lang="en-US" altLang="en-US" sz="1600" dirty="0">
                <a:ea typeface="ＭＳ Ｐゴシック" charset="-128"/>
              </a:rPr>
              <a:t>Predicting many features</a:t>
            </a:r>
          </a:p>
          <a:p>
            <a:pPr marL="681038" lvl="1">
              <a:spcBef>
                <a:spcPts val="1800"/>
              </a:spcBef>
              <a:buClrTx/>
              <a:buFont typeface="Arial" panose="020B0604020202020204" pitchFamily="34" charset="0"/>
              <a:buChar char="•"/>
            </a:pPr>
            <a:r>
              <a:rPr lang="en-US" altLang="en-US" sz="1600" dirty="0">
                <a:ea typeface="ＭＳ Ｐゴシック" charset="-128"/>
              </a:rPr>
              <a:t>Neural networks</a:t>
            </a:r>
          </a:p>
        </p:txBody>
      </p:sp>
      <p:sp>
        <p:nvSpPr>
          <p:cNvPr id="18435" name="Title 2">
            <a:extLst>
              <a:ext uri="{FF2B5EF4-FFF2-40B4-BE49-F238E27FC236}">
                <a16:creationId xmlns:a16="http://schemas.microsoft.com/office/drawing/2014/main" id="{BC8CFB97-549F-A48B-311A-1348D4FC353E}"/>
              </a:ext>
            </a:extLst>
          </p:cNvPr>
          <p:cNvSpPr>
            <a:spLocks noGrp="1"/>
          </p:cNvSpPr>
          <p:nvPr>
            <p:ph type="title"/>
          </p:nvPr>
        </p:nvSpPr>
        <p:spPr/>
        <p:txBody>
          <a:bodyPr/>
          <a:lstStyle/>
          <a:p>
            <a:r>
              <a:rPr lang="en-US" altLang="en-US" dirty="0"/>
              <a:t>Lecture plan</a:t>
            </a:r>
          </a:p>
        </p:txBody>
      </p:sp>
      <p:sp>
        <p:nvSpPr>
          <p:cNvPr id="2" name="Right Arrow 1">
            <a:extLst>
              <a:ext uri="{FF2B5EF4-FFF2-40B4-BE49-F238E27FC236}">
                <a16:creationId xmlns:a16="http://schemas.microsoft.com/office/drawing/2014/main" id="{B1928FDE-44B7-B151-97E1-CDDC0B9B4592}"/>
              </a:ext>
            </a:extLst>
          </p:cNvPr>
          <p:cNvSpPr/>
          <p:nvPr/>
        </p:nvSpPr>
        <p:spPr bwMode="auto">
          <a:xfrm>
            <a:off x="990600" y="2441575"/>
            <a:ext cx="465138" cy="377825"/>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a:lstStyle/>
          <a:p>
            <a:pPr>
              <a:defRPr/>
            </a:pPr>
            <a:endParaRPr lang="en-US" sz="1200" dirty="0">
              <a:latin typeface="Comic Sans MS" charset="0"/>
              <a:cs typeface="ＭＳ Ｐゴシック" charset="-128"/>
            </a:endParaRPr>
          </a:p>
        </p:txBody>
      </p:sp>
    </p:spTree>
    <p:extLst>
      <p:ext uri="{BB962C8B-B14F-4D97-AF65-F5344CB8AC3E}">
        <p14:creationId xmlns:p14="http://schemas.microsoft.com/office/powerpoint/2010/main" val="220389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A0FD700-882B-D602-F8A8-374469C1230F}"/>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85D9F867-D14B-A2AA-A1EC-E47FE825087F}"/>
              </a:ext>
            </a:extLst>
          </p:cNvPr>
          <p:cNvSpPr>
            <a:spLocks noGrp="1" noChangeArrowheads="1"/>
          </p:cNvSpPr>
          <p:nvPr>
            <p:ph type="title"/>
          </p:nvPr>
        </p:nvSpPr>
        <p:spPr/>
        <p:txBody>
          <a:bodyPr/>
          <a:lstStyle/>
          <a:p>
            <a:pPr>
              <a:defRPr/>
            </a:pPr>
            <a:r>
              <a:rPr lang="en-US" dirty="0">
                <a:cs typeface="+mj-cs"/>
              </a:rPr>
              <a:t>Predicting with many features</a:t>
            </a:r>
          </a:p>
        </p:txBody>
      </p:sp>
      <p:sp>
        <p:nvSpPr>
          <p:cNvPr id="8" name="Rectangle 89">
            <a:extLst>
              <a:ext uri="{FF2B5EF4-FFF2-40B4-BE49-F238E27FC236}">
                <a16:creationId xmlns:a16="http://schemas.microsoft.com/office/drawing/2014/main" id="{8BC98D30-AB7F-C3B2-525C-88C68DAA6497}"/>
              </a:ext>
            </a:extLst>
          </p:cNvPr>
          <p:cNvSpPr txBox="1">
            <a:spLocks noChangeArrowheads="1"/>
          </p:cNvSpPr>
          <p:nvPr/>
        </p:nvSpPr>
        <p:spPr bwMode="auto">
          <a:xfrm>
            <a:off x="371564" y="736725"/>
            <a:ext cx="8610600" cy="1457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We can extend this algorithm to fit a model for items with multiple features.</a:t>
            </a:r>
          </a:p>
          <a:p>
            <a:pPr marL="0" indent="0" algn="l">
              <a:spcBef>
                <a:spcPts val="600"/>
              </a:spcBef>
              <a:buNone/>
            </a:pPr>
            <a:r>
              <a:rPr lang="en-US" altLang="en-US" b="0" kern="0" dirty="0">
                <a:latin typeface="Times New Roman" panose="02020603050405020304" pitchFamily="18" charset="0"/>
                <a:ea typeface="ＭＳ Ｐゴシック" charset="-128"/>
                <a:cs typeface="Times New Roman" panose="02020603050405020304" pitchFamily="18" charset="0"/>
              </a:rPr>
              <a:t>Example: </a:t>
            </a:r>
            <a:r>
              <a:rPr lang="en-US" altLang="en-US" b="0" i="1" kern="0" dirty="0">
                <a:latin typeface="Times New Roman" panose="02020603050405020304" pitchFamily="18" charset="0"/>
                <a:ea typeface="ＭＳ Ｐゴシック" charset="-128"/>
                <a:cs typeface="Times New Roman" panose="02020603050405020304" pitchFamily="18" charset="0"/>
              </a:rPr>
              <a:t>number of rooms</a:t>
            </a:r>
            <a:r>
              <a:rPr lang="en-US" altLang="en-US" b="0" kern="0" dirty="0">
                <a:latin typeface="Times New Roman" panose="02020603050405020304" pitchFamily="18" charset="0"/>
                <a:ea typeface="ＭＳ Ｐゴシック" charset="-128"/>
                <a:cs typeface="Times New Roman" panose="02020603050405020304" pitchFamily="18" charset="0"/>
              </a:rPr>
              <a:t> and </a:t>
            </a:r>
            <a:r>
              <a:rPr lang="en-US" altLang="en-US" b="0" i="1" kern="0" dirty="0">
                <a:latin typeface="Times New Roman" panose="02020603050405020304" pitchFamily="18" charset="0"/>
                <a:ea typeface="ＭＳ Ｐゴシック" charset="-128"/>
                <a:cs typeface="Times New Roman" panose="02020603050405020304" pitchFamily="18" charset="0"/>
              </a:rPr>
              <a:t>size</a:t>
            </a:r>
            <a:r>
              <a:rPr lang="en-US" altLang="en-US" b="0" kern="0" dirty="0">
                <a:latin typeface="Times New Roman" panose="02020603050405020304" pitchFamily="18" charset="0"/>
                <a:ea typeface="ＭＳ Ｐゴシック" charset="-128"/>
                <a:cs typeface="Times New Roman" panose="02020603050405020304" pitchFamily="18" charset="0"/>
              </a:rPr>
              <a:t> (in sq. meter) </a:t>
            </a:r>
          </a:p>
          <a:p>
            <a:pPr marL="0" indent="0" algn="l">
              <a:spcBef>
                <a:spcPts val="600"/>
              </a:spcBef>
              <a:buNone/>
            </a:pPr>
            <a:r>
              <a:rPr lang="en-US" altLang="en-US" b="0" kern="0" dirty="0">
                <a:latin typeface="Times New Roman" panose="02020603050405020304" pitchFamily="18" charset="0"/>
                <a:ea typeface="ＭＳ Ｐゴシック" charset="-128"/>
                <a:cs typeface="Times New Roman" panose="02020603050405020304" pitchFamily="18" charset="0"/>
              </a:rPr>
              <a:t>Task: Fit a </a:t>
            </a:r>
            <a:r>
              <a:rPr lang="en-US" altLang="en-US" i="1" kern="0" dirty="0">
                <a:latin typeface="Times New Roman" panose="02020603050405020304" pitchFamily="18" charset="0"/>
                <a:ea typeface="ＭＳ Ｐゴシック" charset="-128"/>
                <a:cs typeface="Times New Roman" panose="02020603050405020304" pitchFamily="18" charset="0"/>
              </a:rPr>
              <a:t>plane</a:t>
            </a:r>
            <a:r>
              <a:rPr lang="en-US" altLang="en-US" b="0" kern="0" dirty="0">
                <a:latin typeface="Times New Roman" panose="02020603050405020304" pitchFamily="18" charset="0"/>
                <a:ea typeface="ＭＳ Ｐゴシック" charset="-128"/>
                <a:cs typeface="Times New Roman" panose="02020603050405020304" pitchFamily="18" charset="0"/>
              </a:rPr>
              <a:t> (instead of a line).</a:t>
            </a:r>
          </a:p>
        </p:txBody>
      </p:sp>
      <p:pic>
        <p:nvPicPr>
          <p:cNvPr id="50178" name="Picture 2">
            <a:extLst>
              <a:ext uri="{FF2B5EF4-FFF2-40B4-BE49-F238E27FC236}">
                <a16:creationId xmlns:a16="http://schemas.microsoft.com/office/drawing/2014/main" id="{DDDEE317-2E21-8CFC-E808-978821CB80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252" y="2716382"/>
            <a:ext cx="3850046" cy="37465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Google Shape;159;p28">
            <a:extLst>
              <a:ext uri="{FF2B5EF4-FFF2-40B4-BE49-F238E27FC236}">
                <a16:creationId xmlns:a16="http://schemas.microsoft.com/office/drawing/2014/main" id="{768AA3E5-32CB-9ADE-4FDB-0989A15275AA}"/>
              </a:ext>
            </a:extLst>
          </p:cNvPr>
          <p:cNvGraphicFramePr/>
          <p:nvPr>
            <p:extLst>
              <p:ext uri="{D42A27DB-BD31-4B8C-83A1-F6EECF244321}">
                <p14:modId xmlns:p14="http://schemas.microsoft.com/office/powerpoint/2010/main" val="2018542920"/>
              </p:ext>
            </p:extLst>
          </p:nvPr>
        </p:nvGraphicFramePr>
        <p:xfrm>
          <a:off x="863302" y="2729082"/>
          <a:ext cx="2895600" cy="3611284"/>
        </p:xfrm>
        <a:graphic>
          <a:graphicData uri="http://schemas.openxmlformats.org/drawingml/2006/table">
            <a:tbl>
              <a:tblPr firstRow="1" bandRow="1">
                <a:noFill/>
              </a:tblPr>
              <a:tblGrid>
                <a:gridCol w="685800">
                  <a:extLst>
                    <a:ext uri="{9D8B030D-6E8A-4147-A177-3AD203B41FA5}">
                      <a16:colId xmlns:a16="http://schemas.microsoft.com/office/drawing/2014/main" val="20000"/>
                    </a:ext>
                  </a:extLst>
                </a:gridCol>
                <a:gridCol w="533400">
                  <a:extLst>
                    <a:ext uri="{9D8B030D-6E8A-4147-A177-3AD203B41FA5}">
                      <a16:colId xmlns:a16="http://schemas.microsoft.com/office/drawing/2014/main" val="20001"/>
                    </a:ext>
                  </a:extLst>
                </a:gridCol>
                <a:gridCol w="838200">
                  <a:extLst>
                    <a:ext uri="{9D8B030D-6E8A-4147-A177-3AD203B41FA5}">
                      <a16:colId xmlns:a16="http://schemas.microsoft.com/office/drawing/2014/main" val="20002"/>
                    </a:ext>
                  </a:extLst>
                </a:gridCol>
                <a:gridCol w="838200">
                  <a:extLst>
                    <a:ext uri="{9D8B030D-6E8A-4147-A177-3AD203B41FA5}">
                      <a16:colId xmlns:a16="http://schemas.microsoft.com/office/drawing/2014/main" val="20003"/>
                    </a:ext>
                  </a:extLst>
                </a:gridCol>
              </a:tblGrid>
              <a:tr h="217838">
                <a:tc>
                  <a:txBody>
                    <a:bodyPr/>
                    <a:lstStyle/>
                    <a:p>
                      <a:pPr marL="0" marR="0" lvl="0" indent="0" algn="r" rtl="0">
                        <a:spcBef>
                          <a:spcPts val="0"/>
                        </a:spcBef>
                        <a:spcAft>
                          <a:spcPts val="0"/>
                        </a:spcAft>
                        <a:buNone/>
                      </a:pPr>
                      <a:r>
                        <a:rPr lang="en" sz="900" u="none" strike="noStrike" cap="none" dirty="0">
                          <a:solidFill>
                            <a:schemeClr val="bg1"/>
                          </a:solidFill>
                          <a:latin typeface="Consolas" panose="020B0609020204030204" pitchFamily="49" charset="0"/>
                          <a:cs typeface="Consolas" panose="020B0609020204030204" pitchFamily="49" charset="0"/>
                        </a:rPr>
                        <a:t>property</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rooms</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ct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sq. meters</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tc>
                  <a:txBody>
                    <a:bodyPr/>
                    <a:lstStyle/>
                    <a:p>
                      <a:pPr marL="0" marR="0" lvl="0" indent="0" algn="ctr" rtl="0">
                        <a:spcBef>
                          <a:spcPts val="0"/>
                        </a:spcBef>
                        <a:spcAft>
                          <a:spcPts val="0"/>
                        </a:spcAft>
                        <a:buNone/>
                      </a:pPr>
                      <a:r>
                        <a:rPr lang="en" sz="900" dirty="0">
                          <a:solidFill>
                            <a:schemeClr val="bg1"/>
                          </a:solidFill>
                          <a:latin typeface="Consolas" panose="020B0609020204030204" pitchFamily="49" charset="0"/>
                          <a:cs typeface="Consolas" panose="020B0609020204030204" pitchFamily="49" charset="0"/>
                        </a:rPr>
                        <a:t>price</a:t>
                      </a:r>
                      <a:endParaRPr sz="900" dirty="0">
                        <a:solidFill>
                          <a:schemeClr val="bg1"/>
                        </a:solidFill>
                        <a:latin typeface="Consolas" panose="020B0609020204030204" pitchFamily="49" charset="0"/>
                        <a:cs typeface="Consolas" panose="020B0609020204030204" pitchFamily="49" charset="0"/>
                      </a:endParaRPr>
                    </a:p>
                  </a:txBody>
                  <a:tcPr marL="68600" marR="68600" marT="34300" marB="34300">
                    <a:solidFill>
                      <a:schemeClr val="accent2"/>
                    </a:solidFill>
                  </a:tcPr>
                </a:tc>
                <a:extLst>
                  <a:ext uri="{0D108BD9-81ED-4DB2-BD59-A6C34878D82A}">
                    <a16:rowId xmlns:a16="http://schemas.microsoft.com/office/drawing/2014/main" val="10000"/>
                  </a:ext>
                </a:extLst>
              </a:tr>
              <a:tr h="315638">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1"/>
                  </a:ext>
                </a:extLst>
              </a:tr>
              <a:tr h="315638">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2"/>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725,000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3"/>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4"/>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5"/>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6</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37</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820,000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6"/>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1,050,000</a:t>
                      </a:r>
                      <a:endParaRPr sz="12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7"/>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8"/>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9</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2.5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950,000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09"/>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10</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75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0"/>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11</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3</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65</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1,300,000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1"/>
                  </a:ext>
                </a:extLst>
              </a:tr>
              <a:tr h="276217">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4</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89</a:t>
                      </a:r>
                      <a:endParaRPr sz="1000" dirty="0">
                        <a:latin typeface="Consolas" panose="020B0609020204030204" pitchFamily="49" charset="0"/>
                        <a:cs typeface="Consolas" panose="020B0609020204030204" pitchFamily="49" charset="0"/>
                      </a:endParaRPr>
                    </a:p>
                  </a:txBody>
                  <a:tcPr marL="68600" marR="68600" marT="34300" marB="34300"/>
                </a:tc>
                <a:tc>
                  <a:txBody>
                    <a:bodyPr/>
                    <a:lstStyle/>
                    <a:p>
                      <a:pPr marL="0" marR="0" lvl="0" indent="0" algn="r" rtl="0">
                        <a:spcBef>
                          <a:spcPts val="0"/>
                        </a:spcBef>
                        <a:spcAft>
                          <a:spcPts val="0"/>
                        </a:spcAft>
                        <a:buNone/>
                      </a:pPr>
                      <a:r>
                        <a:rPr lang="en" sz="1000" dirty="0">
                          <a:latin typeface="Consolas" panose="020B0609020204030204" pitchFamily="49" charset="0"/>
                          <a:cs typeface="Consolas" panose="020B0609020204030204" pitchFamily="49" charset="0"/>
                        </a:rPr>
                        <a:t>1,250,000</a:t>
                      </a:r>
                      <a:endParaRPr sz="1000" dirty="0">
                        <a:latin typeface="Consolas" panose="020B0609020204030204" pitchFamily="49" charset="0"/>
                        <a:cs typeface="Consolas" panose="020B0609020204030204" pitchFamily="49" charset="0"/>
                      </a:endParaRPr>
                    </a:p>
                  </a:txBody>
                  <a:tcPr marL="68600" marR="68600" marT="34300" marB="34300"/>
                </a:tc>
                <a:extLst>
                  <a:ext uri="{0D108BD9-81ED-4DB2-BD59-A6C34878D82A}">
                    <a16:rowId xmlns:a16="http://schemas.microsoft.com/office/drawing/2014/main" val="10012"/>
                  </a:ext>
                </a:extLst>
              </a:tr>
            </a:tbl>
          </a:graphicData>
        </a:graphic>
      </p:graphicFrame>
      <p:sp>
        <p:nvSpPr>
          <p:cNvPr id="4" name="TextBox 3">
            <a:extLst>
              <a:ext uri="{FF2B5EF4-FFF2-40B4-BE49-F238E27FC236}">
                <a16:creationId xmlns:a16="http://schemas.microsoft.com/office/drawing/2014/main" id="{A9AB46FC-1D08-945D-6119-46D3A1F005B3}"/>
              </a:ext>
            </a:extLst>
          </p:cNvPr>
          <p:cNvSpPr txBox="1"/>
          <p:nvPr/>
        </p:nvSpPr>
        <p:spPr>
          <a:xfrm>
            <a:off x="2868092" y="1943578"/>
            <a:ext cx="4572000" cy="461665"/>
          </a:xfrm>
          <a:prstGeom prst="rect">
            <a:avLst/>
          </a:prstGeom>
          <a:noFill/>
        </p:spPr>
        <p:txBody>
          <a:bodyPr wrap="square">
            <a:spAutoFit/>
          </a:bodyPr>
          <a:lstStyle/>
          <a:p>
            <a:pPr marL="0" indent="0" algn="l">
              <a:buNone/>
            </a:pPr>
            <a:r>
              <a:rPr lang="en-US" altLang="en-US" sz="2400" b="0" i="1" kern="0" dirty="0">
                <a:latin typeface="Times New Roman" panose="02020603050405020304" pitchFamily="18" charset="0"/>
                <a:ea typeface="ＭＳ Ｐゴシック" charset="-128"/>
                <a:cs typeface="Times New Roman" panose="02020603050405020304" pitchFamily="18" charset="0"/>
              </a:rPr>
              <a:t>y</a:t>
            </a:r>
            <a:r>
              <a:rPr lang="en-US" altLang="en-US" sz="2400" b="0" kern="0" dirty="0">
                <a:latin typeface="Times New Roman" panose="02020603050405020304" pitchFamily="18" charset="0"/>
                <a:ea typeface="ＭＳ Ｐゴシック" charset="-128"/>
                <a:cs typeface="Times New Roman" panose="02020603050405020304" pitchFamily="18" charset="0"/>
              </a:rPr>
              <a:t> = </a:t>
            </a:r>
            <a:r>
              <a:rPr lang="en-US" altLang="en-US" sz="2400" b="0" i="1" kern="0" dirty="0">
                <a:latin typeface="Times New Roman" panose="02020603050405020304" pitchFamily="18" charset="0"/>
                <a:ea typeface="ＭＳ Ｐゴシック" charset="-128"/>
                <a:cs typeface="Times New Roman" panose="02020603050405020304" pitchFamily="18" charset="0"/>
              </a:rPr>
              <a:t>a</a:t>
            </a:r>
            <a:r>
              <a:rPr lang="en-US" altLang="en-US" sz="800" b="0" i="1" kern="0" dirty="0">
                <a:latin typeface="Times New Roman" panose="02020603050405020304" pitchFamily="18" charset="0"/>
                <a:ea typeface="ＭＳ Ｐゴシック" charset="-128"/>
                <a:cs typeface="Times New Roman" panose="02020603050405020304" pitchFamily="18" charset="0"/>
              </a:rPr>
              <a:t> </a:t>
            </a:r>
            <a:r>
              <a:rPr lang="en-US" altLang="en-US" sz="2400" b="0" i="1" kern="0" dirty="0">
                <a:latin typeface="Times New Roman" panose="02020603050405020304" pitchFamily="18" charset="0"/>
                <a:ea typeface="ＭＳ Ｐゴシック" charset="-128"/>
                <a:cs typeface="Times New Roman" panose="02020603050405020304" pitchFamily="18" charset="0"/>
              </a:rPr>
              <a:t>x</a:t>
            </a:r>
            <a:r>
              <a:rPr lang="en-US" altLang="en-US" sz="2400" b="0" kern="0" baseline="-25000" dirty="0">
                <a:latin typeface="Times New Roman" panose="02020603050405020304" pitchFamily="18" charset="0"/>
                <a:ea typeface="ＭＳ Ｐゴシック" charset="-128"/>
                <a:cs typeface="Times New Roman" panose="02020603050405020304" pitchFamily="18" charset="0"/>
              </a:rPr>
              <a:t>1</a:t>
            </a:r>
            <a:r>
              <a:rPr lang="en-US" altLang="en-US" sz="2400" b="0" i="1" kern="0" dirty="0">
                <a:latin typeface="Times New Roman" panose="02020603050405020304" pitchFamily="18" charset="0"/>
                <a:ea typeface="ＭＳ Ｐゴシック" charset="-128"/>
                <a:cs typeface="Times New Roman" panose="02020603050405020304" pitchFamily="18" charset="0"/>
              </a:rPr>
              <a:t> + b</a:t>
            </a:r>
            <a:r>
              <a:rPr lang="en-US" altLang="en-US" sz="800" b="0" i="1" kern="0" dirty="0">
                <a:latin typeface="Times New Roman" panose="02020603050405020304" pitchFamily="18" charset="0"/>
                <a:ea typeface="ＭＳ Ｐゴシック" charset="-128"/>
                <a:cs typeface="Times New Roman" panose="02020603050405020304" pitchFamily="18" charset="0"/>
              </a:rPr>
              <a:t> </a:t>
            </a:r>
            <a:r>
              <a:rPr lang="en-US" altLang="en-US" sz="2400" b="0" i="1" kern="0" dirty="0">
                <a:latin typeface="Times New Roman" panose="02020603050405020304" pitchFamily="18" charset="0"/>
                <a:ea typeface="ＭＳ Ｐゴシック" charset="-128"/>
                <a:cs typeface="Times New Roman" panose="02020603050405020304" pitchFamily="18" charset="0"/>
              </a:rPr>
              <a:t>x</a:t>
            </a:r>
            <a:r>
              <a:rPr lang="en-US" altLang="en-US" sz="2400" b="0" kern="0" baseline="-25000" dirty="0">
                <a:latin typeface="Times New Roman" panose="02020603050405020304" pitchFamily="18" charset="0"/>
                <a:ea typeface="ＭＳ Ｐゴシック" charset="-128"/>
                <a:cs typeface="Times New Roman" panose="02020603050405020304" pitchFamily="18" charset="0"/>
              </a:rPr>
              <a:t>2</a:t>
            </a:r>
            <a:r>
              <a:rPr lang="en-US" altLang="en-US" sz="2400" b="0" i="1" kern="0" dirty="0">
                <a:latin typeface="Times New Roman" panose="02020603050405020304" pitchFamily="18" charset="0"/>
                <a:ea typeface="ＭＳ Ｐゴシック" charset="-128"/>
                <a:cs typeface="Times New Roman" panose="02020603050405020304" pitchFamily="18" charset="0"/>
              </a:rPr>
              <a:t> </a:t>
            </a:r>
            <a:r>
              <a:rPr lang="en-US" altLang="en-US" sz="2400" b="0" kern="0" dirty="0">
                <a:latin typeface="Times New Roman" panose="02020603050405020304" pitchFamily="18" charset="0"/>
                <a:ea typeface="ＭＳ Ｐゴシック" charset="-128"/>
                <a:cs typeface="Times New Roman" panose="02020603050405020304" pitchFamily="18" charset="0"/>
              </a:rPr>
              <a:t>+ </a:t>
            </a:r>
            <a:r>
              <a:rPr lang="en-US" altLang="en-US" sz="2400" b="0" i="1" kern="0" dirty="0">
                <a:latin typeface="Times New Roman" panose="02020603050405020304" pitchFamily="18" charset="0"/>
                <a:cs typeface="Times New Roman" panose="02020603050405020304" pitchFamily="18" charset="0"/>
              </a:rPr>
              <a:t>c</a:t>
            </a:r>
            <a:endParaRPr lang="en-US" altLang="en-US" sz="2400" b="0" i="1" kern="0" dirty="0">
              <a:latin typeface="Times New Roman" panose="02020603050405020304" pitchFamily="18" charset="0"/>
              <a:ea typeface="ＭＳ Ｐゴシック" charset="-128"/>
              <a:cs typeface="Times New Roman" panose="02020603050405020304" pitchFamily="18" charset="0"/>
            </a:endParaRPr>
          </a:p>
        </p:txBody>
      </p:sp>
      <p:sp>
        <p:nvSpPr>
          <p:cNvPr id="5" name="Oval Callout 4">
            <a:extLst>
              <a:ext uri="{FF2B5EF4-FFF2-40B4-BE49-F238E27FC236}">
                <a16:creationId xmlns:a16="http://schemas.microsoft.com/office/drawing/2014/main" id="{C23AD2D5-CF47-0D85-1405-6FB2B2F6804C}"/>
              </a:ext>
            </a:extLst>
          </p:cNvPr>
          <p:cNvSpPr/>
          <p:nvPr/>
        </p:nvSpPr>
        <p:spPr bwMode="auto">
          <a:xfrm>
            <a:off x="5851437" y="1716900"/>
            <a:ext cx="2895599" cy="932846"/>
          </a:xfrm>
          <a:prstGeom prst="wedgeEllipseCallout">
            <a:avLst>
              <a:gd name="adj1" fmla="val -68710"/>
              <a:gd name="adj2" fmla="val 5025"/>
            </a:avLst>
          </a:prstGeom>
          <a:solidFill>
            <a:schemeClr val="bg1"/>
          </a:solidFill>
          <a:ln w="9525" cap="flat" cmpd="sng" algn="ctr">
            <a:solidFill>
              <a:schemeClr val="bg1">
                <a:lumMod val="50000"/>
              </a:schemeClr>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Now we have </a:t>
            </a:r>
            <a:r>
              <a:rPr kumimoji="0" lang="en-US" sz="14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two</a:t>
            </a:r>
            <a:r>
              <a:rPr kumimoji="0" lang="en-US" sz="1400" b="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coefficients, one for each axis. We can add more features like that.</a:t>
            </a:r>
          </a:p>
        </p:txBody>
      </p:sp>
    </p:spTree>
    <p:extLst>
      <p:ext uri="{BB962C8B-B14F-4D97-AF65-F5344CB8AC3E}">
        <p14:creationId xmlns:p14="http://schemas.microsoft.com/office/powerpoint/2010/main" val="16108964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737C1C1-3A13-02B9-8952-55FFC558CF8F}"/>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9A5F8A3F-A104-FE30-58AE-5A808AC387B5}"/>
              </a:ext>
            </a:extLst>
          </p:cNvPr>
          <p:cNvSpPr>
            <a:spLocks noGrp="1" noChangeArrowheads="1"/>
          </p:cNvSpPr>
          <p:nvPr>
            <p:ph type="title"/>
          </p:nvPr>
        </p:nvSpPr>
        <p:spPr/>
        <p:txBody>
          <a:bodyPr/>
          <a:lstStyle/>
          <a:p>
            <a:pPr>
              <a:defRPr/>
            </a:pPr>
            <a:r>
              <a:rPr lang="en-US" dirty="0">
                <a:cs typeface="+mj-cs"/>
              </a:rPr>
              <a:t>Artificial neuron</a:t>
            </a:r>
          </a:p>
        </p:txBody>
      </p:sp>
      <p:sp>
        <p:nvSpPr>
          <p:cNvPr id="8" name="Rectangle 89">
            <a:extLst>
              <a:ext uri="{FF2B5EF4-FFF2-40B4-BE49-F238E27FC236}">
                <a16:creationId xmlns:a16="http://schemas.microsoft.com/office/drawing/2014/main" id="{D3630EE2-3ABE-1C37-AAE8-EA37F922D053}"/>
              </a:ext>
            </a:extLst>
          </p:cNvPr>
          <p:cNvSpPr txBox="1">
            <a:spLocks noChangeArrowheads="1"/>
          </p:cNvSpPr>
          <p:nvPr/>
        </p:nvSpPr>
        <p:spPr bwMode="auto">
          <a:xfrm>
            <a:off x="365535" y="959722"/>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We may use more than two features, and visualize this equation as a graph:</a:t>
            </a:r>
          </a:p>
        </p:txBody>
      </p:sp>
      <p:sp>
        <p:nvSpPr>
          <p:cNvPr id="2" name="Google Shape;409;p56">
            <a:extLst>
              <a:ext uri="{FF2B5EF4-FFF2-40B4-BE49-F238E27FC236}">
                <a16:creationId xmlns:a16="http://schemas.microsoft.com/office/drawing/2014/main" id="{0CF39D6A-CBAF-F98F-A80C-B6DE3249D196}"/>
              </a:ext>
            </a:extLst>
          </p:cNvPr>
          <p:cNvSpPr/>
          <p:nvPr/>
        </p:nvSpPr>
        <p:spPr>
          <a:xfrm>
            <a:off x="4572000" y="3657600"/>
            <a:ext cx="1091100" cy="1091100"/>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5" name="Google Shape;410;p56">
            <a:extLst>
              <a:ext uri="{FF2B5EF4-FFF2-40B4-BE49-F238E27FC236}">
                <a16:creationId xmlns:a16="http://schemas.microsoft.com/office/drawing/2014/main" id="{F167E942-78B9-6AFD-C24E-B0B8C4B98162}"/>
              </a:ext>
            </a:extLst>
          </p:cNvPr>
          <p:cNvSpPr/>
          <p:nvPr/>
        </p:nvSpPr>
        <p:spPr>
          <a:xfrm>
            <a:off x="2587335" y="2613802"/>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6" name="Google Shape;411;p56">
            <a:extLst>
              <a:ext uri="{FF2B5EF4-FFF2-40B4-BE49-F238E27FC236}">
                <a16:creationId xmlns:a16="http://schemas.microsoft.com/office/drawing/2014/main" id="{7E3BF129-68E0-1045-7551-FD262F1F4862}"/>
              </a:ext>
            </a:extLst>
          </p:cNvPr>
          <p:cNvSpPr/>
          <p:nvPr/>
        </p:nvSpPr>
        <p:spPr>
          <a:xfrm>
            <a:off x="2587335" y="3154129"/>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7" name="Google Shape;412;p56">
            <a:extLst>
              <a:ext uri="{FF2B5EF4-FFF2-40B4-BE49-F238E27FC236}">
                <a16:creationId xmlns:a16="http://schemas.microsoft.com/office/drawing/2014/main" id="{F41FE473-B633-FB28-0708-DBEC31295A51}"/>
              </a:ext>
            </a:extLst>
          </p:cNvPr>
          <p:cNvSpPr/>
          <p:nvPr/>
        </p:nvSpPr>
        <p:spPr>
          <a:xfrm>
            <a:off x="2587335" y="3756638"/>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0" name="Google Shape;413;p56">
            <a:extLst>
              <a:ext uri="{FF2B5EF4-FFF2-40B4-BE49-F238E27FC236}">
                <a16:creationId xmlns:a16="http://schemas.microsoft.com/office/drawing/2014/main" id="{D33A8A72-95A6-2B1F-FCF6-883C81AC5A24}"/>
              </a:ext>
            </a:extLst>
          </p:cNvPr>
          <p:cNvSpPr/>
          <p:nvPr/>
        </p:nvSpPr>
        <p:spPr>
          <a:xfrm>
            <a:off x="2587335" y="4374735"/>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3" name="Google Shape;416;p56">
            <a:extLst>
              <a:ext uri="{FF2B5EF4-FFF2-40B4-BE49-F238E27FC236}">
                <a16:creationId xmlns:a16="http://schemas.microsoft.com/office/drawing/2014/main" id="{D7981718-DFD6-3E2F-3B8C-A888A6289B5B}"/>
              </a:ext>
            </a:extLst>
          </p:cNvPr>
          <p:cNvCxnSpPr>
            <a:stCxn id="5" idx="6"/>
            <a:endCxn id="2" idx="1"/>
          </p:cNvCxnSpPr>
          <p:nvPr/>
        </p:nvCxnSpPr>
        <p:spPr>
          <a:xfrm>
            <a:off x="2977035" y="2808502"/>
            <a:ext cx="1754700" cy="100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17;p56">
            <a:extLst>
              <a:ext uri="{FF2B5EF4-FFF2-40B4-BE49-F238E27FC236}">
                <a16:creationId xmlns:a16="http://schemas.microsoft.com/office/drawing/2014/main" id="{1272FC53-E2E0-A567-C6DB-1E282AEB1F9D}"/>
              </a:ext>
            </a:extLst>
          </p:cNvPr>
          <p:cNvCxnSpPr>
            <a:stCxn id="6" idx="6"/>
          </p:cNvCxnSpPr>
          <p:nvPr/>
        </p:nvCxnSpPr>
        <p:spPr>
          <a:xfrm>
            <a:off x="2977035" y="3348829"/>
            <a:ext cx="1693800" cy="60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5" name="Google Shape;418;p56">
            <a:extLst>
              <a:ext uri="{FF2B5EF4-FFF2-40B4-BE49-F238E27FC236}">
                <a16:creationId xmlns:a16="http://schemas.microsoft.com/office/drawing/2014/main" id="{18DD953D-1662-2164-980F-71558EB4AC0E}"/>
              </a:ext>
            </a:extLst>
          </p:cNvPr>
          <p:cNvCxnSpPr>
            <a:stCxn id="7" idx="6"/>
          </p:cNvCxnSpPr>
          <p:nvPr/>
        </p:nvCxnSpPr>
        <p:spPr>
          <a:xfrm>
            <a:off x="2977035" y="3951338"/>
            <a:ext cx="1595100" cy="116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9;p56">
            <a:extLst>
              <a:ext uri="{FF2B5EF4-FFF2-40B4-BE49-F238E27FC236}">
                <a16:creationId xmlns:a16="http://schemas.microsoft.com/office/drawing/2014/main" id="{92FE0891-DF21-F4EE-F464-FEF8E51641D3}"/>
              </a:ext>
            </a:extLst>
          </p:cNvPr>
          <p:cNvCxnSpPr>
            <a:stCxn id="10" idx="6"/>
          </p:cNvCxnSpPr>
          <p:nvPr/>
        </p:nvCxnSpPr>
        <p:spPr>
          <a:xfrm rot="10800000" flipH="1">
            <a:off x="2977035" y="4296735"/>
            <a:ext cx="1595100" cy="27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21;p56">
            <a:extLst>
              <a:ext uri="{FF2B5EF4-FFF2-40B4-BE49-F238E27FC236}">
                <a16:creationId xmlns:a16="http://schemas.microsoft.com/office/drawing/2014/main" id="{8E52A0E4-953E-FE32-17E6-1097207BFF95}"/>
              </a:ext>
            </a:extLst>
          </p:cNvPr>
          <p:cNvCxnSpPr>
            <a:cxnSpLocks/>
          </p:cNvCxnSpPr>
          <p:nvPr/>
        </p:nvCxnSpPr>
        <p:spPr>
          <a:xfrm rot="10800000" flipH="1">
            <a:off x="2977035" y="4535672"/>
            <a:ext cx="1683300" cy="1176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 name="Google Shape;422;p56">
            <a:extLst>
              <a:ext uri="{FF2B5EF4-FFF2-40B4-BE49-F238E27FC236}">
                <a16:creationId xmlns:a16="http://schemas.microsoft.com/office/drawing/2014/main" id="{52FC5F8D-DE27-AD86-C75F-15530A19DF81}"/>
              </a:ext>
            </a:extLst>
          </p:cNvPr>
          <p:cNvCxnSpPr/>
          <p:nvPr/>
        </p:nvCxnSpPr>
        <p:spPr>
          <a:xfrm rot="10800000" flipH="1">
            <a:off x="5663045" y="4172187"/>
            <a:ext cx="628500" cy="7800"/>
          </a:xfrm>
          <a:prstGeom prst="straightConnector1">
            <a:avLst/>
          </a:prstGeom>
          <a:noFill/>
          <a:ln w="9525" cap="flat" cmpd="sng">
            <a:solidFill>
              <a:schemeClr val="accent1"/>
            </a:solidFill>
            <a:prstDash val="solid"/>
            <a:miter lim="800000"/>
            <a:headEnd type="none" w="sm" len="sm"/>
            <a:tailEnd type="triangle" w="med" len="med"/>
          </a:ln>
        </p:spPr>
      </p:cxnSp>
      <p:sp>
        <p:nvSpPr>
          <p:cNvPr id="27" name="TextBox 26">
            <a:extLst>
              <a:ext uri="{FF2B5EF4-FFF2-40B4-BE49-F238E27FC236}">
                <a16:creationId xmlns:a16="http://schemas.microsoft.com/office/drawing/2014/main" id="{BABA3AAA-EBAC-14B0-1E21-7997DC8288E2}"/>
              </a:ext>
            </a:extLst>
          </p:cNvPr>
          <p:cNvSpPr txBox="1"/>
          <p:nvPr/>
        </p:nvSpPr>
        <p:spPr>
          <a:xfrm>
            <a:off x="2587335" y="4953000"/>
            <a:ext cx="441146" cy="400110"/>
          </a:xfrm>
          <a:prstGeom prst="rect">
            <a:avLst/>
          </a:prstGeom>
          <a:noFill/>
        </p:spPr>
        <p:txBody>
          <a:bodyPr wrap="none" rtlCol="0">
            <a:spAutoFit/>
          </a:bodyPr>
          <a:lstStyle/>
          <a:p>
            <a:r>
              <a:rPr lang="en-US" dirty="0"/>
              <a:t>…</a:t>
            </a:r>
          </a:p>
        </p:txBody>
      </p:sp>
      <p:sp>
        <p:nvSpPr>
          <p:cNvPr id="29" name="TextBox 28">
            <a:extLst>
              <a:ext uri="{FF2B5EF4-FFF2-40B4-BE49-F238E27FC236}">
                <a16:creationId xmlns:a16="http://schemas.microsoft.com/office/drawing/2014/main" id="{37734553-D076-B1A4-3433-CFB3CE81210E}"/>
              </a:ext>
            </a:extLst>
          </p:cNvPr>
          <p:cNvSpPr txBox="1"/>
          <p:nvPr/>
        </p:nvSpPr>
        <p:spPr>
          <a:xfrm>
            <a:off x="3495606" y="2667000"/>
            <a:ext cx="513282" cy="523220"/>
          </a:xfrm>
          <a:prstGeom prst="rect">
            <a:avLst/>
          </a:prstGeom>
          <a:noFill/>
        </p:spPr>
        <p:txBody>
          <a:bodyPr wrap="none" rtlCol="0">
            <a:spAutoFit/>
          </a:bodyPr>
          <a:lstStyle/>
          <a:p>
            <a:r>
              <a:rPr lang="en-US" sz="2800" b="0" i="1" dirty="0">
                <a:latin typeface="Times New Roman" panose="02020603050405020304" pitchFamily="18" charset="0"/>
                <a:cs typeface="Times New Roman" panose="02020603050405020304" pitchFamily="18" charset="0"/>
              </a:rPr>
              <a:t>w</a:t>
            </a:r>
            <a:r>
              <a:rPr lang="en-US" sz="1400" b="0" dirty="0">
                <a:latin typeface="Times New Roman" panose="02020603050405020304" pitchFamily="18" charset="0"/>
                <a:cs typeface="Times New Roman" panose="02020603050405020304" pitchFamily="18" charset="0"/>
              </a:rPr>
              <a:t>1</a:t>
            </a:r>
            <a:endParaRPr lang="en-US" sz="28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7D2A1834-72FD-3F3E-25F5-2E2C50EF0EB5}"/>
              </a:ext>
            </a:extLst>
          </p:cNvPr>
          <p:cNvSpPr txBox="1"/>
          <p:nvPr/>
        </p:nvSpPr>
        <p:spPr>
          <a:xfrm>
            <a:off x="3505200" y="3147983"/>
            <a:ext cx="513282" cy="523220"/>
          </a:xfrm>
          <a:prstGeom prst="rect">
            <a:avLst/>
          </a:prstGeom>
          <a:noFill/>
        </p:spPr>
        <p:txBody>
          <a:bodyPr wrap="none" rtlCol="0">
            <a:spAutoFit/>
          </a:bodyPr>
          <a:lstStyle/>
          <a:p>
            <a:r>
              <a:rPr lang="en-US" sz="2800" b="0" i="1" dirty="0">
                <a:latin typeface="Times New Roman" panose="02020603050405020304" pitchFamily="18" charset="0"/>
                <a:cs typeface="Times New Roman" panose="02020603050405020304" pitchFamily="18" charset="0"/>
              </a:rPr>
              <a:t>w</a:t>
            </a:r>
            <a:r>
              <a:rPr lang="en-US" sz="1400" b="0" dirty="0">
                <a:latin typeface="Times New Roman" panose="02020603050405020304" pitchFamily="18" charset="0"/>
                <a:cs typeface="Times New Roman" panose="02020603050405020304" pitchFamily="18" charset="0"/>
              </a:rPr>
              <a:t>2</a:t>
            </a:r>
            <a:endParaRPr lang="en-US" sz="28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BA9AFEEE-2C78-C883-27D7-9474FCCB59D9}"/>
              </a:ext>
            </a:extLst>
          </p:cNvPr>
          <p:cNvSpPr txBox="1"/>
          <p:nvPr/>
        </p:nvSpPr>
        <p:spPr>
          <a:xfrm>
            <a:off x="3505200" y="3591580"/>
            <a:ext cx="513282" cy="523220"/>
          </a:xfrm>
          <a:prstGeom prst="rect">
            <a:avLst/>
          </a:prstGeom>
          <a:noFill/>
        </p:spPr>
        <p:txBody>
          <a:bodyPr wrap="none" rtlCol="0">
            <a:spAutoFit/>
          </a:bodyPr>
          <a:lstStyle/>
          <a:p>
            <a:r>
              <a:rPr lang="en-US" sz="2800" b="0" i="1" dirty="0">
                <a:latin typeface="Times New Roman" panose="02020603050405020304" pitchFamily="18" charset="0"/>
                <a:cs typeface="Times New Roman" panose="02020603050405020304" pitchFamily="18" charset="0"/>
              </a:rPr>
              <a:t>w</a:t>
            </a:r>
            <a:r>
              <a:rPr lang="en-US" sz="1400" b="0" dirty="0">
                <a:latin typeface="Times New Roman" panose="02020603050405020304" pitchFamily="18" charset="0"/>
                <a:cs typeface="Times New Roman" panose="02020603050405020304" pitchFamily="18" charset="0"/>
              </a:rPr>
              <a:t>3</a:t>
            </a:r>
            <a:endParaRPr lang="en-US" sz="2800" b="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5A4BFAB7-5FDD-A63A-2A3B-F9A136C8F02F}"/>
              </a:ext>
            </a:extLst>
          </p:cNvPr>
          <p:cNvSpPr txBox="1"/>
          <p:nvPr/>
        </p:nvSpPr>
        <p:spPr>
          <a:xfrm>
            <a:off x="3505200" y="3972580"/>
            <a:ext cx="513282" cy="523220"/>
          </a:xfrm>
          <a:prstGeom prst="rect">
            <a:avLst/>
          </a:prstGeom>
          <a:noFill/>
        </p:spPr>
        <p:txBody>
          <a:bodyPr wrap="none" rtlCol="0">
            <a:spAutoFit/>
          </a:bodyPr>
          <a:lstStyle/>
          <a:p>
            <a:r>
              <a:rPr lang="en-US" sz="2800" b="0" i="1" dirty="0">
                <a:latin typeface="Times New Roman" panose="02020603050405020304" pitchFamily="18" charset="0"/>
                <a:cs typeface="Times New Roman" panose="02020603050405020304" pitchFamily="18" charset="0"/>
              </a:rPr>
              <a:t>w</a:t>
            </a:r>
            <a:r>
              <a:rPr lang="en-US" sz="1400" b="0" dirty="0">
                <a:latin typeface="Times New Roman" panose="02020603050405020304" pitchFamily="18" charset="0"/>
                <a:cs typeface="Times New Roman" panose="02020603050405020304" pitchFamily="18" charset="0"/>
              </a:rPr>
              <a:t>4</a:t>
            </a:r>
            <a:endParaRPr lang="en-US" sz="2800"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A9C81AD8-8E61-826B-89D7-31CEE68D5B4C}"/>
              </a:ext>
            </a:extLst>
          </p:cNvPr>
          <p:cNvSpPr txBox="1"/>
          <p:nvPr/>
        </p:nvSpPr>
        <p:spPr>
          <a:xfrm>
            <a:off x="3505200" y="4648200"/>
            <a:ext cx="513282" cy="523220"/>
          </a:xfrm>
          <a:prstGeom prst="rect">
            <a:avLst/>
          </a:prstGeom>
          <a:noFill/>
        </p:spPr>
        <p:txBody>
          <a:bodyPr wrap="none" rtlCol="0">
            <a:spAutoFit/>
          </a:bodyPr>
          <a:lstStyle/>
          <a:p>
            <a:r>
              <a:rPr lang="en-US" sz="2800" b="0" i="1" dirty="0">
                <a:latin typeface="Times New Roman" panose="02020603050405020304" pitchFamily="18" charset="0"/>
                <a:cs typeface="Times New Roman" panose="02020603050405020304" pitchFamily="18" charset="0"/>
              </a:rPr>
              <a:t>w</a:t>
            </a:r>
            <a:r>
              <a:rPr lang="en-US" sz="1400" b="0" dirty="0">
                <a:latin typeface="Times New Roman" panose="02020603050405020304" pitchFamily="18" charset="0"/>
                <a:cs typeface="Times New Roman" panose="02020603050405020304" pitchFamily="18" charset="0"/>
              </a:rPr>
              <a:t>n</a:t>
            </a:r>
            <a:endParaRPr lang="en-US" sz="2800" b="0" dirty="0">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85B1B09A-6D33-2240-DC25-6D9F20A04FBD}"/>
              </a:ext>
            </a:extLst>
          </p:cNvPr>
          <p:cNvSpPr/>
          <p:nvPr/>
        </p:nvSpPr>
        <p:spPr bwMode="auto">
          <a:xfrm>
            <a:off x="2577054" y="5541739"/>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05A4345C-6E15-FFA1-5769-369E0141E29F}"/>
              </a:ext>
            </a:extLst>
          </p:cNvPr>
          <p:cNvSpPr txBox="1"/>
          <p:nvPr/>
        </p:nvSpPr>
        <p:spPr>
          <a:xfrm>
            <a:off x="2587335" y="5512218"/>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x</a:t>
            </a:r>
            <a:r>
              <a:rPr lang="en-US" sz="1100" b="0" dirty="0">
                <a:latin typeface="Times New Roman" panose="02020603050405020304" pitchFamily="18" charset="0"/>
                <a:cs typeface="Times New Roman" panose="02020603050405020304" pitchFamily="18" charset="0"/>
              </a:rPr>
              <a:t>d</a:t>
            </a:r>
            <a:endParaRPr lang="en-US" b="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5E29E887-0D64-6279-E212-FC07B96AC5A0}"/>
              </a:ext>
            </a:extLst>
          </p:cNvPr>
          <p:cNvSpPr txBox="1"/>
          <p:nvPr/>
        </p:nvSpPr>
        <p:spPr>
          <a:xfrm>
            <a:off x="6301404" y="3936772"/>
            <a:ext cx="298480"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endParaRPr lang="en-US" b="0" dirty="0">
              <a:latin typeface="Times New Roman" panose="02020603050405020304" pitchFamily="18" charset="0"/>
              <a:cs typeface="Times New Roman" panose="02020603050405020304" pitchFamily="18" charset="0"/>
            </a:endParaRPr>
          </a:p>
        </p:txBody>
      </p:sp>
      <p:sp>
        <p:nvSpPr>
          <p:cNvPr id="39" name="Oval 38">
            <a:extLst>
              <a:ext uri="{FF2B5EF4-FFF2-40B4-BE49-F238E27FC236}">
                <a16:creationId xmlns:a16="http://schemas.microsoft.com/office/drawing/2014/main" id="{B421C62E-09EC-D944-B56C-8814D807CB3D}"/>
              </a:ext>
            </a:extLst>
          </p:cNvPr>
          <p:cNvSpPr/>
          <p:nvPr/>
        </p:nvSpPr>
        <p:spPr bwMode="auto">
          <a:xfrm>
            <a:off x="4925455" y="5317283"/>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0" name="Google Shape;421;p56">
            <a:extLst>
              <a:ext uri="{FF2B5EF4-FFF2-40B4-BE49-F238E27FC236}">
                <a16:creationId xmlns:a16="http://schemas.microsoft.com/office/drawing/2014/main" id="{86DC3834-4271-3471-1E71-A7FE7DE3C8D3}"/>
              </a:ext>
            </a:extLst>
          </p:cNvPr>
          <p:cNvCxnSpPr>
            <a:cxnSpLocks/>
            <a:stCxn id="39" idx="0"/>
            <a:endCxn id="2" idx="4"/>
          </p:cNvCxnSpPr>
          <p:nvPr/>
        </p:nvCxnSpPr>
        <p:spPr>
          <a:xfrm flipV="1">
            <a:off x="5117550" y="4748700"/>
            <a:ext cx="0" cy="568583"/>
          </a:xfrm>
          <a:prstGeom prst="straightConnector1">
            <a:avLst/>
          </a:prstGeom>
          <a:noFill/>
          <a:ln w="9525" cap="flat" cmpd="sng">
            <a:solidFill>
              <a:schemeClr val="accent1"/>
            </a:solidFill>
            <a:prstDash val="solid"/>
            <a:miter lim="800000"/>
            <a:headEnd type="none" w="sm" len="sm"/>
            <a:tailEnd type="triangle" w="med" len="med"/>
          </a:ln>
        </p:spPr>
      </p:cxnSp>
      <p:sp>
        <p:nvSpPr>
          <p:cNvPr id="43" name="TextBox 42">
            <a:extLst>
              <a:ext uri="{FF2B5EF4-FFF2-40B4-BE49-F238E27FC236}">
                <a16:creationId xmlns:a16="http://schemas.microsoft.com/office/drawing/2014/main" id="{A672C1C5-11A9-E751-8EBF-4310384B1626}"/>
              </a:ext>
            </a:extLst>
          </p:cNvPr>
          <p:cNvSpPr txBox="1"/>
          <p:nvPr/>
        </p:nvSpPr>
        <p:spPr>
          <a:xfrm>
            <a:off x="4953000" y="5308131"/>
            <a:ext cx="312906" cy="330669"/>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b</a:t>
            </a:r>
            <a:endParaRPr lang="en-US" b="0" dirty="0">
              <a:latin typeface="Times New Roman" panose="02020603050405020304" pitchFamily="18" charset="0"/>
              <a:cs typeface="Times New Roman" panose="02020603050405020304" pitchFamily="18" charset="0"/>
            </a:endParaRPr>
          </a:p>
        </p:txBody>
      </p:sp>
      <p:sp>
        <p:nvSpPr>
          <p:cNvPr id="48" name="Oval Callout 47">
            <a:extLst>
              <a:ext uri="{FF2B5EF4-FFF2-40B4-BE49-F238E27FC236}">
                <a16:creationId xmlns:a16="http://schemas.microsoft.com/office/drawing/2014/main" id="{1E9BC807-E1E3-247F-F01E-46C84FC31A27}"/>
              </a:ext>
            </a:extLst>
          </p:cNvPr>
          <p:cNvSpPr/>
          <p:nvPr/>
        </p:nvSpPr>
        <p:spPr bwMode="auto">
          <a:xfrm>
            <a:off x="3468540" y="5726263"/>
            <a:ext cx="1484460" cy="400110"/>
          </a:xfrm>
          <a:prstGeom prst="wedgeEllipseCallout">
            <a:avLst>
              <a:gd name="adj1" fmla="val -27758"/>
              <a:gd name="adj2" fmla="val -142593"/>
            </a:avLst>
          </a:prstGeom>
          <a:solidFill>
            <a:schemeClr val="bg1"/>
          </a:solidFill>
          <a:ln w="9525" cap="flat" cmpd="sng" algn="ctr">
            <a:solidFill>
              <a:schemeClr val="bg1">
                <a:lumMod val="50000"/>
              </a:schemeClr>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9"/>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a:r>
              <a:rPr lang="en-US" sz="1600" b="0" i="1" dirty="0">
                <a:latin typeface="Times New Roman" panose="02020603050405020304" pitchFamily="18" charset="0"/>
                <a:cs typeface="Times New Roman" panose="02020603050405020304" pitchFamily="18" charset="0"/>
              </a:rPr>
              <a:t>“weights”</a:t>
            </a:r>
          </a:p>
        </p:txBody>
      </p:sp>
      <p:sp>
        <p:nvSpPr>
          <p:cNvPr id="4" name="TextBox 3">
            <a:extLst>
              <a:ext uri="{FF2B5EF4-FFF2-40B4-BE49-F238E27FC236}">
                <a16:creationId xmlns:a16="http://schemas.microsoft.com/office/drawing/2014/main" id="{02FBF216-FD09-DA93-B478-5691E1F62137}"/>
              </a:ext>
            </a:extLst>
          </p:cNvPr>
          <p:cNvSpPr txBox="1"/>
          <p:nvPr/>
        </p:nvSpPr>
        <p:spPr>
          <a:xfrm>
            <a:off x="2630846" y="1777975"/>
            <a:ext cx="4572000" cy="461665"/>
          </a:xfrm>
          <a:prstGeom prst="rect">
            <a:avLst/>
          </a:prstGeom>
          <a:noFill/>
        </p:spPr>
        <p:txBody>
          <a:bodyPr wrap="square">
            <a:spAutoFit/>
          </a:bodyPr>
          <a:lstStyle/>
          <a:p>
            <a:pPr marL="0" indent="0" algn="l">
              <a:buNone/>
            </a:pPr>
            <a:r>
              <a:rPr lang="en-US" altLang="en-US" sz="2400" b="0" i="1" kern="0" dirty="0">
                <a:latin typeface="Times New Roman" panose="02020603050405020304" pitchFamily="18" charset="0"/>
                <a:ea typeface="ＭＳ Ｐゴシック" charset="-128"/>
                <a:cs typeface="Times New Roman" panose="02020603050405020304" pitchFamily="18" charset="0"/>
              </a:rPr>
              <a:t>y</a:t>
            </a:r>
            <a:r>
              <a:rPr lang="en-US" altLang="en-US" sz="2400" b="0" kern="0" dirty="0">
                <a:latin typeface="Times New Roman" panose="02020603050405020304" pitchFamily="18" charset="0"/>
                <a:ea typeface="ＭＳ Ｐゴシック" charset="-128"/>
                <a:cs typeface="Times New Roman" panose="02020603050405020304" pitchFamily="18" charset="0"/>
              </a:rPr>
              <a:t> = </a:t>
            </a:r>
            <a:r>
              <a:rPr lang="en-US" altLang="en-US" sz="2400" b="0" i="1" kern="0" dirty="0">
                <a:latin typeface="Times New Roman" panose="02020603050405020304" pitchFamily="18" charset="0"/>
                <a:cs typeface="Times New Roman" panose="02020603050405020304" pitchFamily="18" charset="0"/>
              </a:rPr>
              <a:t>w</a:t>
            </a:r>
            <a:r>
              <a:rPr lang="en-US" altLang="en-US" sz="2400" b="0" kern="0" baseline="-25000" dirty="0">
                <a:latin typeface="Times New Roman" panose="02020603050405020304" pitchFamily="18" charset="0"/>
                <a:ea typeface="ＭＳ Ｐゴシック" charset="-128"/>
                <a:cs typeface="Times New Roman" panose="02020603050405020304" pitchFamily="18" charset="0"/>
              </a:rPr>
              <a:t>1</a:t>
            </a:r>
            <a:r>
              <a:rPr lang="en-US" altLang="en-US" sz="2400" b="0" kern="0" dirty="0">
                <a:latin typeface="Times New Roman" panose="02020603050405020304" pitchFamily="18" charset="0"/>
                <a:ea typeface="ＭＳ Ｐゴシック" charset="-128"/>
                <a:cs typeface="Times New Roman" panose="02020603050405020304" pitchFamily="18" charset="0"/>
              </a:rPr>
              <a:t> </a:t>
            </a:r>
            <a:r>
              <a:rPr lang="en-US" altLang="en-US" sz="2400" b="0" i="1" kern="0" dirty="0">
                <a:latin typeface="Times New Roman" panose="02020603050405020304" pitchFamily="18" charset="0"/>
                <a:ea typeface="ＭＳ Ｐゴシック" charset="-128"/>
                <a:cs typeface="Times New Roman" panose="02020603050405020304" pitchFamily="18" charset="0"/>
              </a:rPr>
              <a:t>x</a:t>
            </a:r>
            <a:r>
              <a:rPr lang="en-US" altLang="en-US" sz="2400" b="0" kern="0" baseline="-25000" dirty="0">
                <a:latin typeface="Times New Roman" panose="02020603050405020304" pitchFamily="18" charset="0"/>
                <a:ea typeface="ＭＳ Ｐゴシック" charset="-128"/>
                <a:cs typeface="Times New Roman" panose="02020603050405020304" pitchFamily="18" charset="0"/>
              </a:rPr>
              <a:t>1</a:t>
            </a:r>
            <a:r>
              <a:rPr lang="en-US" altLang="en-US" sz="2400" b="0" i="1" kern="0" dirty="0">
                <a:latin typeface="Times New Roman" panose="02020603050405020304" pitchFamily="18" charset="0"/>
                <a:ea typeface="ＭＳ Ｐゴシック" charset="-128"/>
                <a:cs typeface="Times New Roman" panose="02020603050405020304" pitchFamily="18" charset="0"/>
              </a:rPr>
              <a:t> + </a:t>
            </a:r>
            <a:r>
              <a:rPr lang="en-US" altLang="en-US" sz="2400" b="0" i="1" kern="0" dirty="0">
                <a:latin typeface="Times New Roman" panose="02020603050405020304" pitchFamily="18" charset="0"/>
                <a:cs typeface="Times New Roman" panose="02020603050405020304" pitchFamily="18" charset="0"/>
              </a:rPr>
              <a:t>w</a:t>
            </a:r>
            <a:r>
              <a:rPr lang="en-US" altLang="en-US" sz="2400" b="0" kern="0" baseline="-25000" dirty="0">
                <a:latin typeface="Times New Roman" panose="02020603050405020304" pitchFamily="18" charset="0"/>
                <a:cs typeface="Times New Roman" panose="02020603050405020304" pitchFamily="18" charset="0"/>
              </a:rPr>
              <a:t>2</a:t>
            </a:r>
            <a:r>
              <a:rPr lang="en-US" altLang="en-US" sz="2400" b="0" kern="0" dirty="0">
                <a:latin typeface="Times New Roman" panose="02020603050405020304" pitchFamily="18" charset="0"/>
                <a:ea typeface="ＭＳ Ｐゴシック" charset="-128"/>
                <a:cs typeface="Times New Roman" panose="02020603050405020304" pitchFamily="18" charset="0"/>
              </a:rPr>
              <a:t> </a:t>
            </a:r>
            <a:r>
              <a:rPr lang="en-US" altLang="en-US" sz="2400" b="0" i="1" kern="0" dirty="0">
                <a:latin typeface="Times New Roman" panose="02020603050405020304" pitchFamily="18" charset="0"/>
                <a:ea typeface="ＭＳ Ｐゴシック" charset="-128"/>
                <a:cs typeface="Times New Roman" panose="02020603050405020304" pitchFamily="18" charset="0"/>
              </a:rPr>
              <a:t>x</a:t>
            </a:r>
            <a:r>
              <a:rPr lang="en-US" altLang="en-US" sz="2400" b="0" kern="0" baseline="-25000" dirty="0">
                <a:latin typeface="Times New Roman" panose="02020603050405020304" pitchFamily="18" charset="0"/>
                <a:cs typeface="Times New Roman" panose="02020603050405020304" pitchFamily="18" charset="0"/>
              </a:rPr>
              <a:t>2</a:t>
            </a:r>
            <a:r>
              <a:rPr lang="en-US" altLang="en-US" sz="2400" b="0" i="1" kern="0" dirty="0">
                <a:latin typeface="Times New Roman" panose="02020603050405020304" pitchFamily="18" charset="0"/>
                <a:ea typeface="ＭＳ Ｐゴシック" charset="-128"/>
                <a:cs typeface="Times New Roman" panose="02020603050405020304" pitchFamily="18" charset="0"/>
              </a:rPr>
              <a:t> </a:t>
            </a:r>
            <a:r>
              <a:rPr lang="en-US" altLang="en-US" sz="2400" b="0" kern="0" dirty="0">
                <a:latin typeface="Times New Roman" panose="02020603050405020304" pitchFamily="18" charset="0"/>
                <a:ea typeface="ＭＳ Ｐゴシック" charset="-128"/>
                <a:cs typeface="Times New Roman" panose="02020603050405020304" pitchFamily="18" charset="0"/>
              </a:rPr>
              <a:t>+…+ </a:t>
            </a:r>
            <a:r>
              <a:rPr lang="en-US" altLang="en-US" sz="2400" b="0" i="1" kern="0" dirty="0">
                <a:latin typeface="Times New Roman" panose="02020603050405020304" pitchFamily="18" charset="0"/>
                <a:cs typeface="Times New Roman" panose="02020603050405020304" pitchFamily="18" charset="0"/>
              </a:rPr>
              <a:t>b</a:t>
            </a:r>
            <a:endParaRPr lang="en-US" altLang="en-US" sz="2400" b="0" i="1" kern="0" dirty="0">
              <a:latin typeface="Times New Roman" panose="02020603050405020304" pitchFamily="18" charset="0"/>
              <a:ea typeface="ＭＳ Ｐゴシック" charset="-128"/>
              <a:cs typeface="Times New Roman" panose="02020603050405020304" pitchFamily="18" charset="0"/>
            </a:endParaRPr>
          </a:p>
        </p:txBody>
      </p:sp>
      <p:sp>
        <p:nvSpPr>
          <p:cNvPr id="11" name="Oval Callout 10">
            <a:extLst>
              <a:ext uri="{FF2B5EF4-FFF2-40B4-BE49-F238E27FC236}">
                <a16:creationId xmlns:a16="http://schemas.microsoft.com/office/drawing/2014/main" id="{C03ED25B-440D-1992-EDE8-C6E4A0C23A4F}"/>
              </a:ext>
            </a:extLst>
          </p:cNvPr>
          <p:cNvSpPr/>
          <p:nvPr/>
        </p:nvSpPr>
        <p:spPr bwMode="auto">
          <a:xfrm>
            <a:off x="6430767" y="1687859"/>
            <a:ext cx="1722634" cy="729530"/>
          </a:xfrm>
          <a:prstGeom prst="wedgeEllipseCallout">
            <a:avLst>
              <a:gd name="adj1" fmla="val -68710"/>
              <a:gd name="adj2" fmla="val 5025"/>
            </a:avLst>
          </a:prstGeom>
          <a:solidFill>
            <a:schemeClr val="bg1"/>
          </a:solidFill>
          <a:ln w="9525" cap="flat" cmpd="sng" algn="ctr">
            <a:solidFill>
              <a:schemeClr val="bg1">
                <a:lumMod val="50000"/>
              </a:schemeClr>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10"/>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bodyPr>
          <a:lstStyle/>
          <a:p>
            <a:pPr algn="ctr"/>
            <a:r>
              <a:rPr lang="en-US" sz="1600" b="0" i="1" dirty="0">
                <a:latin typeface="Times New Roman" panose="02020603050405020304" pitchFamily="18" charset="0"/>
                <a:cs typeface="Times New Roman" panose="02020603050405020304" pitchFamily="18" charset="0"/>
              </a:rPr>
              <a:t>Changing the notation</a:t>
            </a:r>
          </a:p>
        </p:txBody>
      </p:sp>
    </p:spTree>
    <p:extLst>
      <p:ext uri="{BB962C8B-B14F-4D97-AF65-F5344CB8AC3E}">
        <p14:creationId xmlns:p14="http://schemas.microsoft.com/office/powerpoint/2010/main" val="3229026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C8433B9-B5EB-8C37-D470-EA64CE7C0268}"/>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0E23A27F-A9FD-0B0B-2698-3D987E0B2E11}"/>
              </a:ext>
            </a:extLst>
          </p:cNvPr>
          <p:cNvSpPr>
            <a:spLocks noGrp="1" noChangeArrowheads="1"/>
          </p:cNvSpPr>
          <p:nvPr>
            <p:ph type="title"/>
          </p:nvPr>
        </p:nvSpPr>
        <p:spPr/>
        <p:txBody>
          <a:bodyPr/>
          <a:lstStyle/>
          <a:p>
            <a:pPr>
              <a:defRPr/>
            </a:pPr>
            <a:r>
              <a:rPr lang="en-US" dirty="0">
                <a:cs typeface="+mj-cs"/>
              </a:rPr>
              <a:t>Artificial neuron</a:t>
            </a:r>
          </a:p>
        </p:txBody>
      </p:sp>
      <p:sp>
        <p:nvSpPr>
          <p:cNvPr id="8" name="Rectangle 89">
            <a:extLst>
              <a:ext uri="{FF2B5EF4-FFF2-40B4-BE49-F238E27FC236}">
                <a16:creationId xmlns:a16="http://schemas.microsoft.com/office/drawing/2014/main" id="{12ED7BAA-7098-3550-F79A-8A69155FE9E8}"/>
              </a:ext>
            </a:extLst>
          </p:cNvPr>
          <p:cNvSpPr txBox="1">
            <a:spLocks noChangeArrowheads="1"/>
          </p:cNvSpPr>
          <p:nvPr/>
        </p:nvSpPr>
        <p:spPr bwMode="auto">
          <a:xfrm>
            <a:off x="304800" y="1041912"/>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 simplified model of the function of a biological neuron:</a:t>
            </a:r>
          </a:p>
        </p:txBody>
      </p:sp>
      <p:grpSp>
        <p:nvGrpSpPr>
          <p:cNvPr id="4" name="Group 3">
            <a:extLst>
              <a:ext uri="{FF2B5EF4-FFF2-40B4-BE49-F238E27FC236}">
                <a16:creationId xmlns:a16="http://schemas.microsoft.com/office/drawing/2014/main" id="{BA3DBE01-6BF9-C424-88B0-43F48B123793}"/>
              </a:ext>
            </a:extLst>
          </p:cNvPr>
          <p:cNvGrpSpPr/>
          <p:nvPr/>
        </p:nvGrpSpPr>
        <p:grpSpPr>
          <a:xfrm>
            <a:off x="873776" y="3072940"/>
            <a:ext cx="2274253" cy="1831450"/>
            <a:chOff x="2577054" y="2613802"/>
            <a:chExt cx="4178503" cy="3364938"/>
          </a:xfrm>
        </p:grpSpPr>
        <p:sp>
          <p:nvSpPr>
            <p:cNvPr id="2" name="Google Shape;409;p56">
              <a:extLst>
                <a:ext uri="{FF2B5EF4-FFF2-40B4-BE49-F238E27FC236}">
                  <a16:creationId xmlns:a16="http://schemas.microsoft.com/office/drawing/2014/main" id="{2E2278E0-CEC3-5019-3576-63676B921526}"/>
                </a:ext>
              </a:extLst>
            </p:cNvPr>
            <p:cNvSpPr/>
            <p:nvPr/>
          </p:nvSpPr>
          <p:spPr>
            <a:xfrm>
              <a:off x="4572000" y="3657600"/>
              <a:ext cx="1091100" cy="1091100"/>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dirty="0">
                  <a:latin typeface="Calibri"/>
                  <a:ea typeface="Calibri"/>
                  <a:cs typeface="Calibri"/>
                  <a:sym typeface="Calibri"/>
                </a:rPr>
                <a:t> </a:t>
              </a:r>
              <a:endParaRPr sz="600" dirty="0"/>
            </a:p>
          </p:txBody>
        </p:sp>
        <p:sp>
          <p:nvSpPr>
            <p:cNvPr id="5" name="Google Shape;410;p56">
              <a:extLst>
                <a:ext uri="{FF2B5EF4-FFF2-40B4-BE49-F238E27FC236}">
                  <a16:creationId xmlns:a16="http://schemas.microsoft.com/office/drawing/2014/main" id="{C5FEEB82-6457-0B45-6C87-6A57A76D2CE0}"/>
                </a:ext>
              </a:extLst>
            </p:cNvPr>
            <p:cNvSpPr/>
            <p:nvPr/>
          </p:nvSpPr>
          <p:spPr>
            <a:xfrm>
              <a:off x="2587335" y="2613802"/>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dirty="0">
                  <a:latin typeface="Calibri"/>
                  <a:ea typeface="Calibri"/>
                  <a:cs typeface="Calibri"/>
                  <a:sym typeface="Calibri"/>
                </a:rPr>
                <a:t> </a:t>
              </a:r>
              <a:endParaRPr sz="600" dirty="0"/>
            </a:p>
          </p:txBody>
        </p:sp>
        <p:sp>
          <p:nvSpPr>
            <p:cNvPr id="6" name="Google Shape;411;p56">
              <a:extLst>
                <a:ext uri="{FF2B5EF4-FFF2-40B4-BE49-F238E27FC236}">
                  <a16:creationId xmlns:a16="http://schemas.microsoft.com/office/drawing/2014/main" id="{1AF7E39B-5882-279B-94A8-FB04914EE03E}"/>
                </a:ext>
              </a:extLst>
            </p:cNvPr>
            <p:cNvSpPr/>
            <p:nvPr/>
          </p:nvSpPr>
          <p:spPr>
            <a:xfrm>
              <a:off x="2587335" y="3154129"/>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dirty="0">
                  <a:latin typeface="Calibri"/>
                  <a:ea typeface="Calibri"/>
                  <a:cs typeface="Calibri"/>
                  <a:sym typeface="Calibri"/>
                </a:rPr>
                <a:t> </a:t>
              </a:r>
              <a:endParaRPr sz="600" dirty="0"/>
            </a:p>
          </p:txBody>
        </p:sp>
        <p:sp>
          <p:nvSpPr>
            <p:cNvPr id="7" name="Google Shape;412;p56">
              <a:extLst>
                <a:ext uri="{FF2B5EF4-FFF2-40B4-BE49-F238E27FC236}">
                  <a16:creationId xmlns:a16="http://schemas.microsoft.com/office/drawing/2014/main" id="{326E3F2A-9F7B-92AC-C319-396A6D4166AB}"/>
                </a:ext>
              </a:extLst>
            </p:cNvPr>
            <p:cNvSpPr/>
            <p:nvPr/>
          </p:nvSpPr>
          <p:spPr>
            <a:xfrm>
              <a:off x="2587335" y="3756638"/>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dirty="0">
                  <a:latin typeface="Calibri"/>
                  <a:ea typeface="Calibri"/>
                  <a:cs typeface="Calibri"/>
                  <a:sym typeface="Calibri"/>
                </a:rPr>
                <a:t> </a:t>
              </a:r>
              <a:endParaRPr sz="600" dirty="0"/>
            </a:p>
          </p:txBody>
        </p:sp>
        <p:sp>
          <p:nvSpPr>
            <p:cNvPr id="10" name="Google Shape;413;p56">
              <a:extLst>
                <a:ext uri="{FF2B5EF4-FFF2-40B4-BE49-F238E27FC236}">
                  <a16:creationId xmlns:a16="http://schemas.microsoft.com/office/drawing/2014/main" id="{BF868F01-0A0B-30D4-B8BB-C922CDA9D6D4}"/>
                </a:ext>
              </a:extLst>
            </p:cNvPr>
            <p:cNvSpPr/>
            <p:nvPr/>
          </p:nvSpPr>
          <p:spPr>
            <a:xfrm>
              <a:off x="2587335" y="4374735"/>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800" dirty="0">
                  <a:latin typeface="Calibri"/>
                  <a:ea typeface="Calibri"/>
                  <a:cs typeface="Calibri"/>
                  <a:sym typeface="Calibri"/>
                </a:rPr>
                <a:t> </a:t>
              </a:r>
              <a:endParaRPr sz="600" dirty="0"/>
            </a:p>
          </p:txBody>
        </p:sp>
        <p:cxnSp>
          <p:nvCxnSpPr>
            <p:cNvPr id="13" name="Google Shape;416;p56">
              <a:extLst>
                <a:ext uri="{FF2B5EF4-FFF2-40B4-BE49-F238E27FC236}">
                  <a16:creationId xmlns:a16="http://schemas.microsoft.com/office/drawing/2014/main" id="{194B6E2C-EAB8-73C4-D698-7D194AC9863C}"/>
                </a:ext>
              </a:extLst>
            </p:cNvPr>
            <p:cNvCxnSpPr>
              <a:stCxn id="5" idx="6"/>
              <a:endCxn id="2" idx="1"/>
            </p:cNvCxnSpPr>
            <p:nvPr/>
          </p:nvCxnSpPr>
          <p:spPr>
            <a:xfrm>
              <a:off x="2977035" y="2808502"/>
              <a:ext cx="1754700" cy="10089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17;p56">
              <a:extLst>
                <a:ext uri="{FF2B5EF4-FFF2-40B4-BE49-F238E27FC236}">
                  <a16:creationId xmlns:a16="http://schemas.microsoft.com/office/drawing/2014/main" id="{89CCE5D4-4F07-4C59-9CEC-A0E558CE6D9E}"/>
                </a:ext>
              </a:extLst>
            </p:cNvPr>
            <p:cNvCxnSpPr>
              <a:stCxn id="6" idx="6"/>
            </p:cNvCxnSpPr>
            <p:nvPr/>
          </p:nvCxnSpPr>
          <p:spPr>
            <a:xfrm>
              <a:off x="2977035" y="3348829"/>
              <a:ext cx="1693800" cy="60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5" name="Google Shape;418;p56">
              <a:extLst>
                <a:ext uri="{FF2B5EF4-FFF2-40B4-BE49-F238E27FC236}">
                  <a16:creationId xmlns:a16="http://schemas.microsoft.com/office/drawing/2014/main" id="{CD2905CF-3339-8515-B1D5-F717547EE112}"/>
                </a:ext>
              </a:extLst>
            </p:cNvPr>
            <p:cNvCxnSpPr>
              <a:stCxn id="7" idx="6"/>
            </p:cNvCxnSpPr>
            <p:nvPr/>
          </p:nvCxnSpPr>
          <p:spPr>
            <a:xfrm>
              <a:off x="2977035" y="3951338"/>
              <a:ext cx="1595100" cy="116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9;p56">
              <a:extLst>
                <a:ext uri="{FF2B5EF4-FFF2-40B4-BE49-F238E27FC236}">
                  <a16:creationId xmlns:a16="http://schemas.microsoft.com/office/drawing/2014/main" id="{986A01DE-7244-9ED0-B460-581AEDAC772B}"/>
                </a:ext>
              </a:extLst>
            </p:cNvPr>
            <p:cNvCxnSpPr>
              <a:stCxn id="10" idx="6"/>
            </p:cNvCxnSpPr>
            <p:nvPr/>
          </p:nvCxnSpPr>
          <p:spPr>
            <a:xfrm rot="10800000" flipH="1">
              <a:off x="2977035" y="4296735"/>
              <a:ext cx="1595100" cy="2727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21;p56">
              <a:extLst>
                <a:ext uri="{FF2B5EF4-FFF2-40B4-BE49-F238E27FC236}">
                  <a16:creationId xmlns:a16="http://schemas.microsoft.com/office/drawing/2014/main" id="{CD29FB2D-F736-B131-76B2-5A8334761C21}"/>
                </a:ext>
              </a:extLst>
            </p:cNvPr>
            <p:cNvCxnSpPr>
              <a:cxnSpLocks/>
            </p:cNvCxnSpPr>
            <p:nvPr/>
          </p:nvCxnSpPr>
          <p:spPr>
            <a:xfrm rot="10800000" flipH="1">
              <a:off x="2977035" y="4535672"/>
              <a:ext cx="1683300" cy="1176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19" name="Google Shape;422;p56">
              <a:extLst>
                <a:ext uri="{FF2B5EF4-FFF2-40B4-BE49-F238E27FC236}">
                  <a16:creationId xmlns:a16="http://schemas.microsoft.com/office/drawing/2014/main" id="{64F2C2CA-E860-3EC8-3B74-F05D703F957D}"/>
                </a:ext>
              </a:extLst>
            </p:cNvPr>
            <p:cNvCxnSpPr/>
            <p:nvPr/>
          </p:nvCxnSpPr>
          <p:spPr>
            <a:xfrm rot="10800000" flipH="1">
              <a:off x="5663045" y="4172187"/>
              <a:ext cx="628500" cy="7800"/>
            </a:xfrm>
            <a:prstGeom prst="straightConnector1">
              <a:avLst/>
            </a:prstGeom>
            <a:noFill/>
            <a:ln w="9525" cap="flat" cmpd="sng">
              <a:solidFill>
                <a:schemeClr val="accent1"/>
              </a:solidFill>
              <a:prstDash val="solid"/>
              <a:miter lim="800000"/>
              <a:headEnd type="none" w="sm" len="sm"/>
              <a:tailEnd type="triangle" w="med" len="med"/>
            </a:ln>
          </p:spPr>
        </p:cxnSp>
        <p:sp>
          <p:nvSpPr>
            <p:cNvPr id="27" name="TextBox 26">
              <a:extLst>
                <a:ext uri="{FF2B5EF4-FFF2-40B4-BE49-F238E27FC236}">
                  <a16:creationId xmlns:a16="http://schemas.microsoft.com/office/drawing/2014/main" id="{3CA7C4FF-0564-3032-2223-5B2300BEA426}"/>
                </a:ext>
              </a:extLst>
            </p:cNvPr>
            <p:cNvSpPr txBox="1"/>
            <p:nvPr/>
          </p:nvSpPr>
          <p:spPr>
            <a:xfrm>
              <a:off x="2587336" y="4953000"/>
              <a:ext cx="598466" cy="480658"/>
            </a:xfrm>
            <a:prstGeom prst="rect">
              <a:avLst/>
            </a:prstGeom>
            <a:noFill/>
          </p:spPr>
          <p:txBody>
            <a:bodyPr wrap="none" rtlCol="0">
              <a:spAutoFit/>
            </a:bodyPr>
            <a:lstStyle/>
            <a:p>
              <a:r>
                <a:rPr lang="en-US" sz="1050" dirty="0"/>
                <a:t>…</a:t>
              </a:r>
            </a:p>
          </p:txBody>
        </p:sp>
        <p:sp>
          <p:nvSpPr>
            <p:cNvPr id="29" name="TextBox 28">
              <a:extLst>
                <a:ext uri="{FF2B5EF4-FFF2-40B4-BE49-F238E27FC236}">
                  <a16:creationId xmlns:a16="http://schemas.microsoft.com/office/drawing/2014/main" id="{25C11713-5A8F-A24A-CF6D-19E937A3AFAF}"/>
                </a:ext>
              </a:extLst>
            </p:cNvPr>
            <p:cNvSpPr txBox="1"/>
            <p:nvPr/>
          </p:nvSpPr>
          <p:spPr>
            <a:xfrm>
              <a:off x="3495605" y="2666999"/>
              <a:ext cx="622028" cy="508933"/>
            </a:xfrm>
            <a:prstGeom prst="rect">
              <a:avLst/>
            </a:prstGeom>
            <a:noFill/>
          </p:spPr>
          <p:txBody>
            <a:bodyPr wrap="none" rtlCol="0">
              <a:spAutoFit/>
            </a:bodyPr>
            <a:lstStyle/>
            <a:p>
              <a:r>
                <a:rPr lang="en-US" sz="1200" b="0" i="1" dirty="0">
                  <a:latin typeface="Times New Roman" panose="02020603050405020304" pitchFamily="18" charset="0"/>
                  <a:cs typeface="Times New Roman" panose="02020603050405020304" pitchFamily="18" charset="0"/>
                </a:rPr>
                <a:t>w</a:t>
              </a:r>
              <a:r>
                <a:rPr lang="en-US" sz="800" b="0" dirty="0">
                  <a:latin typeface="Times New Roman" panose="02020603050405020304" pitchFamily="18" charset="0"/>
                  <a:cs typeface="Times New Roman" panose="02020603050405020304" pitchFamily="18" charset="0"/>
                </a:rPr>
                <a:t>1</a:t>
              </a:r>
              <a:endParaRPr lang="en-US" sz="1200" b="0" dirty="0">
                <a:latin typeface="Times New Roman" panose="02020603050405020304" pitchFamily="18" charset="0"/>
                <a:cs typeface="Times New Roman" panose="02020603050405020304" pitchFamily="18" charset="0"/>
              </a:endParaRPr>
            </a:p>
          </p:txBody>
        </p:sp>
        <p:sp>
          <p:nvSpPr>
            <p:cNvPr id="30" name="TextBox 29">
              <a:extLst>
                <a:ext uri="{FF2B5EF4-FFF2-40B4-BE49-F238E27FC236}">
                  <a16:creationId xmlns:a16="http://schemas.microsoft.com/office/drawing/2014/main" id="{D7120686-DC04-5838-3E1D-4FA6257D4DC4}"/>
                </a:ext>
              </a:extLst>
            </p:cNvPr>
            <p:cNvSpPr txBox="1"/>
            <p:nvPr/>
          </p:nvSpPr>
          <p:spPr>
            <a:xfrm>
              <a:off x="3505199" y="3147983"/>
              <a:ext cx="622028" cy="508933"/>
            </a:xfrm>
            <a:prstGeom prst="rect">
              <a:avLst/>
            </a:prstGeom>
            <a:noFill/>
          </p:spPr>
          <p:txBody>
            <a:bodyPr wrap="none" rtlCol="0">
              <a:spAutoFit/>
            </a:bodyPr>
            <a:lstStyle/>
            <a:p>
              <a:r>
                <a:rPr lang="en-US" sz="1200" b="0" i="1" dirty="0">
                  <a:latin typeface="Times New Roman" panose="02020603050405020304" pitchFamily="18" charset="0"/>
                  <a:cs typeface="Times New Roman" panose="02020603050405020304" pitchFamily="18" charset="0"/>
                </a:rPr>
                <a:t>w</a:t>
              </a:r>
              <a:r>
                <a:rPr lang="en-US" sz="800" b="0" dirty="0">
                  <a:latin typeface="Times New Roman" panose="02020603050405020304" pitchFamily="18" charset="0"/>
                  <a:cs typeface="Times New Roman" panose="02020603050405020304" pitchFamily="18" charset="0"/>
                </a:rPr>
                <a:t>2</a:t>
              </a:r>
              <a:endParaRPr lang="en-US" sz="1200" b="0" dirty="0">
                <a:latin typeface="Times New Roman" panose="02020603050405020304" pitchFamily="18" charset="0"/>
                <a:cs typeface="Times New Roman" panose="02020603050405020304" pitchFamily="18" charset="0"/>
              </a:endParaRPr>
            </a:p>
          </p:txBody>
        </p:sp>
        <p:sp>
          <p:nvSpPr>
            <p:cNvPr id="31" name="TextBox 30">
              <a:extLst>
                <a:ext uri="{FF2B5EF4-FFF2-40B4-BE49-F238E27FC236}">
                  <a16:creationId xmlns:a16="http://schemas.microsoft.com/office/drawing/2014/main" id="{0AB95EB0-F2F7-63E1-0912-A4C892FDEC57}"/>
                </a:ext>
              </a:extLst>
            </p:cNvPr>
            <p:cNvSpPr txBox="1"/>
            <p:nvPr/>
          </p:nvSpPr>
          <p:spPr>
            <a:xfrm>
              <a:off x="3505199" y="3591581"/>
              <a:ext cx="622028" cy="508933"/>
            </a:xfrm>
            <a:prstGeom prst="rect">
              <a:avLst/>
            </a:prstGeom>
            <a:noFill/>
          </p:spPr>
          <p:txBody>
            <a:bodyPr wrap="none" rtlCol="0">
              <a:spAutoFit/>
            </a:bodyPr>
            <a:lstStyle/>
            <a:p>
              <a:r>
                <a:rPr lang="en-US" sz="1200" b="0" i="1" dirty="0">
                  <a:latin typeface="Times New Roman" panose="02020603050405020304" pitchFamily="18" charset="0"/>
                  <a:cs typeface="Times New Roman" panose="02020603050405020304" pitchFamily="18" charset="0"/>
                </a:rPr>
                <a:t>w</a:t>
              </a:r>
              <a:r>
                <a:rPr lang="en-US" sz="800" b="0" dirty="0">
                  <a:latin typeface="Times New Roman" panose="02020603050405020304" pitchFamily="18" charset="0"/>
                  <a:cs typeface="Times New Roman" panose="02020603050405020304" pitchFamily="18" charset="0"/>
                </a:rPr>
                <a:t>3</a:t>
              </a:r>
              <a:endParaRPr lang="en-US" sz="1200" b="0" dirty="0">
                <a:latin typeface="Times New Roman" panose="02020603050405020304" pitchFamily="18" charset="0"/>
                <a:cs typeface="Times New Roman" panose="02020603050405020304" pitchFamily="18" charset="0"/>
              </a:endParaRPr>
            </a:p>
          </p:txBody>
        </p:sp>
        <p:sp>
          <p:nvSpPr>
            <p:cNvPr id="32" name="TextBox 31">
              <a:extLst>
                <a:ext uri="{FF2B5EF4-FFF2-40B4-BE49-F238E27FC236}">
                  <a16:creationId xmlns:a16="http://schemas.microsoft.com/office/drawing/2014/main" id="{7DB6863B-B684-D29C-7EAA-AB1049961AF9}"/>
                </a:ext>
              </a:extLst>
            </p:cNvPr>
            <p:cNvSpPr txBox="1"/>
            <p:nvPr/>
          </p:nvSpPr>
          <p:spPr>
            <a:xfrm>
              <a:off x="3505199" y="3972580"/>
              <a:ext cx="622028" cy="508933"/>
            </a:xfrm>
            <a:prstGeom prst="rect">
              <a:avLst/>
            </a:prstGeom>
            <a:noFill/>
          </p:spPr>
          <p:txBody>
            <a:bodyPr wrap="none" rtlCol="0">
              <a:spAutoFit/>
            </a:bodyPr>
            <a:lstStyle/>
            <a:p>
              <a:r>
                <a:rPr lang="en-US" sz="1200" b="0" i="1" dirty="0">
                  <a:latin typeface="Times New Roman" panose="02020603050405020304" pitchFamily="18" charset="0"/>
                  <a:cs typeface="Times New Roman" panose="02020603050405020304" pitchFamily="18" charset="0"/>
                </a:rPr>
                <a:t>w</a:t>
              </a:r>
              <a:r>
                <a:rPr lang="en-US" sz="800" b="0" dirty="0">
                  <a:latin typeface="Times New Roman" panose="02020603050405020304" pitchFamily="18" charset="0"/>
                  <a:cs typeface="Times New Roman" panose="02020603050405020304" pitchFamily="18" charset="0"/>
                </a:rPr>
                <a:t>4</a:t>
              </a:r>
              <a:endParaRPr lang="en-US" sz="1200"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CF5DCDB8-DD3A-A4CC-C985-EA54C34972ED}"/>
                </a:ext>
              </a:extLst>
            </p:cNvPr>
            <p:cNvSpPr txBox="1"/>
            <p:nvPr/>
          </p:nvSpPr>
          <p:spPr>
            <a:xfrm>
              <a:off x="3505199" y="4648200"/>
              <a:ext cx="622028" cy="508933"/>
            </a:xfrm>
            <a:prstGeom prst="rect">
              <a:avLst/>
            </a:prstGeom>
            <a:noFill/>
          </p:spPr>
          <p:txBody>
            <a:bodyPr wrap="none" rtlCol="0">
              <a:spAutoFit/>
            </a:bodyPr>
            <a:lstStyle/>
            <a:p>
              <a:r>
                <a:rPr lang="en-US" sz="1200" b="0" i="1" dirty="0">
                  <a:latin typeface="Times New Roman" panose="02020603050405020304" pitchFamily="18" charset="0"/>
                  <a:cs typeface="Times New Roman" panose="02020603050405020304" pitchFamily="18" charset="0"/>
                </a:rPr>
                <a:t>w</a:t>
              </a:r>
              <a:r>
                <a:rPr lang="en-US" sz="800" b="0" dirty="0">
                  <a:latin typeface="Times New Roman" panose="02020603050405020304" pitchFamily="18" charset="0"/>
                  <a:cs typeface="Times New Roman" panose="02020603050405020304" pitchFamily="18" charset="0"/>
                </a:rPr>
                <a:t>n</a:t>
              </a:r>
              <a:endParaRPr lang="en-US" sz="1200" b="0" dirty="0">
                <a:latin typeface="Times New Roman" panose="02020603050405020304" pitchFamily="18" charset="0"/>
                <a:cs typeface="Times New Roman" panose="02020603050405020304" pitchFamily="18" charset="0"/>
              </a:endParaRPr>
            </a:p>
          </p:txBody>
        </p:sp>
        <p:sp>
          <p:nvSpPr>
            <p:cNvPr id="34" name="Oval 33">
              <a:extLst>
                <a:ext uri="{FF2B5EF4-FFF2-40B4-BE49-F238E27FC236}">
                  <a16:creationId xmlns:a16="http://schemas.microsoft.com/office/drawing/2014/main" id="{60507654-3E2B-EFEA-56A7-D1F55F57F63C}"/>
                </a:ext>
              </a:extLst>
            </p:cNvPr>
            <p:cNvSpPr/>
            <p:nvPr/>
          </p:nvSpPr>
          <p:spPr bwMode="auto">
            <a:xfrm>
              <a:off x="2577054" y="5541739"/>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35" name="TextBox 34">
              <a:extLst>
                <a:ext uri="{FF2B5EF4-FFF2-40B4-BE49-F238E27FC236}">
                  <a16:creationId xmlns:a16="http://schemas.microsoft.com/office/drawing/2014/main" id="{B32F710B-E5BC-2141-1E7B-19FB183CD0D8}"/>
                </a:ext>
              </a:extLst>
            </p:cNvPr>
            <p:cNvSpPr txBox="1"/>
            <p:nvPr/>
          </p:nvSpPr>
          <p:spPr>
            <a:xfrm>
              <a:off x="2587336" y="5512218"/>
              <a:ext cx="518948" cy="466522"/>
            </a:xfrm>
            <a:prstGeom prst="rect">
              <a:avLst/>
            </a:prstGeom>
            <a:noFill/>
          </p:spPr>
          <p:txBody>
            <a:bodyPr wrap="none" rtlCol="0">
              <a:spAutoFit/>
            </a:bodyPr>
            <a:lstStyle/>
            <a:p>
              <a:r>
                <a:rPr lang="en-US" sz="1050" b="0" i="1" dirty="0">
                  <a:latin typeface="Times New Roman" panose="02020603050405020304" pitchFamily="18" charset="0"/>
                  <a:cs typeface="Times New Roman" panose="02020603050405020304" pitchFamily="18" charset="0"/>
                </a:rPr>
                <a:t>x</a:t>
              </a:r>
              <a:r>
                <a:rPr lang="en-US" sz="600" b="0" dirty="0">
                  <a:latin typeface="Times New Roman" panose="02020603050405020304" pitchFamily="18" charset="0"/>
                  <a:cs typeface="Times New Roman" panose="02020603050405020304" pitchFamily="18" charset="0"/>
                </a:rPr>
                <a:t>d</a:t>
              </a:r>
              <a:endParaRPr lang="en-US" sz="1050" b="0" dirty="0">
                <a:latin typeface="Times New Roman" panose="02020603050405020304" pitchFamily="18" charset="0"/>
                <a:cs typeface="Times New Roman" panose="02020603050405020304" pitchFamily="18" charset="0"/>
              </a:endParaRPr>
            </a:p>
          </p:txBody>
        </p:sp>
        <p:sp>
          <p:nvSpPr>
            <p:cNvPr id="36" name="TextBox 35">
              <a:extLst>
                <a:ext uri="{FF2B5EF4-FFF2-40B4-BE49-F238E27FC236}">
                  <a16:creationId xmlns:a16="http://schemas.microsoft.com/office/drawing/2014/main" id="{E7870DD8-EDCD-8A88-84B2-73148F5A1094}"/>
                </a:ext>
              </a:extLst>
            </p:cNvPr>
            <p:cNvSpPr txBox="1"/>
            <p:nvPr/>
          </p:nvSpPr>
          <p:spPr>
            <a:xfrm>
              <a:off x="6301404" y="3936772"/>
              <a:ext cx="454153" cy="480658"/>
            </a:xfrm>
            <a:prstGeom prst="rect">
              <a:avLst/>
            </a:prstGeom>
            <a:noFill/>
          </p:spPr>
          <p:txBody>
            <a:bodyPr wrap="none" rtlCol="0">
              <a:spAutoFit/>
            </a:bodyPr>
            <a:lstStyle/>
            <a:p>
              <a:r>
                <a:rPr lang="en-US" sz="1050" b="0" i="1" dirty="0">
                  <a:latin typeface="Times New Roman" panose="02020603050405020304" pitchFamily="18" charset="0"/>
                  <a:cs typeface="Times New Roman" panose="02020603050405020304" pitchFamily="18" charset="0"/>
                </a:rPr>
                <a:t>y</a:t>
              </a:r>
              <a:endParaRPr lang="en-US" sz="1050" b="0" dirty="0">
                <a:latin typeface="Times New Roman" panose="02020603050405020304" pitchFamily="18" charset="0"/>
                <a:cs typeface="Times New Roman" panose="02020603050405020304" pitchFamily="18" charset="0"/>
              </a:endParaRPr>
            </a:p>
          </p:txBody>
        </p:sp>
        <p:sp>
          <p:nvSpPr>
            <p:cNvPr id="39" name="Oval 38">
              <a:extLst>
                <a:ext uri="{FF2B5EF4-FFF2-40B4-BE49-F238E27FC236}">
                  <a16:creationId xmlns:a16="http://schemas.microsoft.com/office/drawing/2014/main" id="{120231EE-05B2-B96B-E087-148B005D677E}"/>
                </a:ext>
              </a:extLst>
            </p:cNvPr>
            <p:cNvSpPr/>
            <p:nvPr/>
          </p:nvSpPr>
          <p:spPr bwMode="auto">
            <a:xfrm>
              <a:off x="4925455" y="5317283"/>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05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cxnSp>
          <p:nvCxnSpPr>
            <p:cNvPr id="40" name="Google Shape;421;p56">
              <a:extLst>
                <a:ext uri="{FF2B5EF4-FFF2-40B4-BE49-F238E27FC236}">
                  <a16:creationId xmlns:a16="http://schemas.microsoft.com/office/drawing/2014/main" id="{BFED425E-2EE8-79FF-4BB5-658871D079D5}"/>
                </a:ext>
              </a:extLst>
            </p:cNvPr>
            <p:cNvCxnSpPr>
              <a:cxnSpLocks/>
              <a:stCxn id="39" idx="0"/>
              <a:endCxn id="2" idx="4"/>
            </p:cNvCxnSpPr>
            <p:nvPr/>
          </p:nvCxnSpPr>
          <p:spPr>
            <a:xfrm flipV="1">
              <a:off x="5117550" y="4748700"/>
              <a:ext cx="0" cy="568583"/>
            </a:xfrm>
            <a:prstGeom prst="straightConnector1">
              <a:avLst/>
            </a:prstGeom>
            <a:noFill/>
            <a:ln w="9525" cap="flat" cmpd="sng">
              <a:solidFill>
                <a:schemeClr val="accent1"/>
              </a:solidFill>
              <a:prstDash val="solid"/>
              <a:miter lim="800000"/>
              <a:headEnd type="none" w="sm" len="sm"/>
              <a:tailEnd type="triangle" w="med" len="med"/>
            </a:ln>
          </p:spPr>
        </p:cxnSp>
        <p:sp>
          <p:nvSpPr>
            <p:cNvPr id="43" name="TextBox 42">
              <a:extLst>
                <a:ext uri="{FF2B5EF4-FFF2-40B4-BE49-F238E27FC236}">
                  <a16:creationId xmlns:a16="http://schemas.microsoft.com/office/drawing/2014/main" id="{E3A59432-E9E8-3F06-644C-2630B9708E2C}"/>
                </a:ext>
              </a:extLst>
            </p:cNvPr>
            <p:cNvSpPr txBox="1"/>
            <p:nvPr/>
          </p:nvSpPr>
          <p:spPr>
            <a:xfrm>
              <a:off x="4953000" y="5308132"/>
              <a:ext cx="468877" cy="480658"/>
            </a:xfrm>
            <a:prstGeom prst="rect">
              <a:avLst/>
            </a:prstGeom>
            <a:noFill/>
          </p:spPr>
          <p:txBody>
            <a:bodyPr wrap="none" rtlCol="0">
              <a:spAutoFit/>
            </a:bodyPr>
            <a:lstStyle/>
            <a:p>
              <a:r>
                <a:rPr lang="en-US" sz="1050" b="0" i="1" dirty="0">
                  <a:latin typeface="Times New Roman" panose="02020603050405020304" pitchFamily="18" charset="0"/>
                  <a:cs typeface="Times New Roman" panose="02020603050405020304" pitchFamily="18" charset="0"/>
                </a:rPr>
                <a:t>b</a:t>
              </a:r>
              <a:endParaRPr lang="en-US" sz="1050" b="0" dirty="0">
                <a:latin typeface="Times New Roman" panose="02020603050405020304" pitchFamily="18" charset="0"/>
                <a:cs typeface="Times New Roman" panose="02020603050405020304" pitchFamily="18" charset="0"/>
              </a:endParaRPr>
            </a:p>
          </p:txBody>
        </p:sp>
      </p:grpSp>
      <p:pic>
        <p:nvPicPr>
          <p:cNvPr id="9" name="Google Shape;403;p55">
            <a:extLst>
              <a:ext uri="{FF2B5EF4-FFF2-40B4-BE49-F238E27FC236}">
                <a16:creationId xmlns:a16="http://schemas.microsoft.com/office/drawing/2014/main" id="{791ADA65-C8EF-F77E-E86E-0722CE8774A0}"/>
              </a:ext>
            </a:extLst>
          </p:cNvPr>
          <p:cNvPicPr preferRelativeResize="0"/>
          <p:nvPr/>
        </p:nvPicPr>
        <p:blipFill rotWithShape="1">
          <a:blip r:embed="rId9">
            <a:alphaModFix/>
          </a:blip>
          <a:srcRect/>
          <a:stretch/>
        </p:blipFill>
        <p:spPr>
          <a:xfrm>
            <a:off x="3505200" y="2819400"/>
            <a:ext cx="5069394" cy="2338531"/>
          </a:xfrm>
          <a:prstGeom prst="rect">
            <a:avLst/>
          </a:prstGeom>
          <a:noFill/>
          <a:ln>
            <a:noFill/>
          </a:ln>
        </p:spPr>
      </p:pic>
      <p:sp>
        <p:nvSpPr>
          <p:cNvPr id="12" name="TextBox 11">
            <a:extLst>
              <a:ext uri="{FF2B5EF4-FFF2-40B4-BE49-F238E27FC236}">
                <a16:creationId xmlns:a16="http://schemas.microsoft.com/office/drawing/2014/main" id="{7F909EFE-378D-4447-6873-FDD4DAB42151}"/>
              </a:ext>
            </a:extLst>
          </p:cNvPr>
          <p:cNvSpPr txBox="1"/>
          <p:nvPr/>
        </p:nvSpPr>
        <p:spPr>
          <a:xfrm>
            <a:off x="2630846" y="1777975"/>
            <a:ext cx="4572000" cy="461665"/>
          </a:xfrm>
          <a:prstGeom prst="rect">
            <a:avLst/>
          </a:prstGeom>
          <a:noFill/>
        </p:spPr>
        <p:txBody>
          <a:bodyPr wrap="square">
            <a:spAutoFit/>
          </a:bodyPr>
          <a:lstStyle/>
          <a:p>
            <a:pPr marL="0" indent="0" algn="l">
              <a:buNone/>
            </a:pPr>
            <a:r>
              <a:rPr lang="en-US" altLang="en-US" sz="2400" b="0" i="1" kern="0" dirty="0">
                <a:latin typeface="Times New Roman" panose="02020603050405020304" pitchFamily="18" charset="0"/>
                <a:ea typeface="ＭＳ Ｐゴシック" charset="-128"/>
                <a:cs typeface="Times New Roman" panose="02020603050405020304" pitchFamily="18" charset="0"/>
              </a:rPr>
              <a:t>y</a:t>
            </a:r>
            <a:r>
              <a:rPr lang="en-US" altLang="en-US" sz="2400" b="0" kern="0" dirty="0">
                <a:latin typeface="Times New Roman" panose="02020603050405020304" pitchFamily="18" charset="0"/>
                <a:ea typeface="ＭＳ Ｐゴシック" charset="-128"/>
                <a:cs typeface="Times New Roman" panose="02020603050405020304" pitchFamily="18" charset="0"/>
              </a:rPr>
              <a:t> = </a:t>
            </a:r>
            <a:r>
              <a:rPr lang="en-US" altLang="en-US" sz="2400" b="0" i="1" kern="0" dirty="0">
                <a:latin typeface="Times New Roman" panose="02020603050405020304" pitchFamily="18" charset="0"/>
                <a:cs typeface="Times New Roman" panose="02020603050405020304" pitchFamily="18" charset="0"/>
              </a:rPr>
              <a:t>w</a:t>
            </a:r>
            <a:r>
              <a:rPr lang="en-US" altLang="en-US" sz="2400" b="0" kern="0" baseline="-25000" dirty="0">
                <a:latin typeface="Times New Roman" panose="02020603050405020304" pitchFamily="18" charset="0"/>
                <a:ea typeface="ＭＳ Ｐゴシック" charset="-128"/>
                <a:cs typeface="Times New Roman" panose="02020603050405020304" pitchFamily="18" charset="0"/>
              </a:rPr>
              <a:t>1</a:t>
            </a:r>
            <a:r>
              <a:rPr lang="en-US" altLang="en-US" sz="2400" b="0" kern="0" dirty="0">
                <a:latin typeface="Times New Roman" panose="02020603050405020304" pitchFamily="18" charset="0"/>
                <a:ea typeface="ＭＳ Ｐゴシック" charset="-128"/>
                <a:cs typeface="Times New Roman" panose="02020603050405020304" pitchFamily="18" charset="0"/>
              </a:rPr>
              <a:t> </a:t>
            </a:r>
            <a:r>
              <a:rPr lang="en-US" altLang="en-US" sz="2400" b="0" i="1" kern="0" dirty="0">
                <a:latin typeface="Times New Roman" panose="02020603050405020304" pitchFamily="18" charset="0"/>
                <a:ea typeface="ＭＳ Ｐゴシック" charset="-128"/>
                <a:cs typeface="Times New Roman" panose="02020603050405020304" pitchFamily="18" charset="0"/>
              </a:rPr>
              <a:t>x</a:t>
            </a:r>
            <a:r>
              <a:rPr lang="en-US" altLang="en-US" sz="2400" b="0" kern="0" baseline="-25000" dirty="0">
                <a:latin typeface="Times New Roman" panose="02020603050405020304" pitchFamily="18" charset="0"/>
                <a:ea typeface="ＭＳ Ｐゴシック" charset="-128"/>
                <a:cs typeface="Times New Roman" panose="02020603050405020304" pitchFamily="18" charset="0"/>
              </a:rPr>
              <a:t>1</a:t>
            </a:r>
            <a:r>
              <a:rPr lang="en-US" altLang="en-US" sz="2400" b="0" i="1" kern="0" dirty="0">
                <a:latin typeface="Times New Roman" panose="02020603050405020304" pitchFamily="18" charset="0"/>
                <a:ea typeface="ＭＳ Ｐゴシック" charset="-128"/>
                <a:cs typeface="Times New Roman" panose="02020603050405020304" pitchFamily="18" charset="0"/>
              </a:rPr>
              <a:t> + </a:t>
            </a:r>
            <a:r>
              <a:rPr lang="en-US" altLang="en-US" sz="2400" b="0" i="1" kern="0" dirty="0">
                <a:latin typeface="Times New Roman" panose="02020603050405020304" pitchFamily="18" charset="0"/>
                <a:cs typeface="Times New Roman" panose="02020603050405020304" pitchFamily="18" charset="0"/>
              </a:rPr>
              <a:t>w</a:t>
            </a:r>
            <a:r>
              <a:rPr lang="en-US" altLang="en-US" sz="2400" b="0" kern="0" baseline="-25000" dirty="0">
                <a:latin typeface="Times New Roman" panose="02020603050405020304" pitchFamily="18" charset="0"/>
                <a:cs typeface="Times New Roman" panose="02020603050405020304" pitchFamily="18" charset="0"/>
              </a:rPr>
              <a:t>2</a:t>
            </a:r>
            <a:r>
              <a:rPr lang="en-US" altLang="en-US" sz="2400" b="0" kern="0" dirty="0">
                <a:latin typeface="Times New Roman" panose="02020603050405020304" pitchFamily="18" charset="0"/>
                <a:ea typeface="ＭＳ Ｐゴシック" charset="-128"/>
                <a:cs typeface="Times New Roman" panose="02020603050405020304" pitchFamily="18" charset="0"/>
              </a:rPr>
              <a:t> </a:t>
            </a:r>
            <a:r>
              <a:rPr lang="en-US" altLang="en-US" sz="2400" b="0" i="1" kern="0" dirty="0">
                <a:latin typeface="Times New Roman" panose="02020603050405020304" pitchFamily="18" charset="0"/>
                <a:ea typeface="ＭＳ Ｐゴシック" charset="-128"/>
                <a:cs typeface="Times New Roman" panose="02020603050405020304" pitchFamily="18" charset="0"/>
              </a:rPr>
              <a:t>x</a:t>
            </a:r>
            <a:r>
              <a:rPr lang="en-US" altLang="en-US" sz="2400" b="0" kern="0" baseline="-25000" dirty="0">
                <a:latin typeface="Times New Roman" panose="02020603050405020304" pitchFamily="18" charset="0"/>
                <a:cs typeface="Times New Roman" panose="02020603050405020304" pitchFamily="18" charset="0"/>
              </a:rPr>
              <a:t>2</a:t>
            </a:r>
            <a:r>
              <a:rPr lang="en-US" altLang="en-US" sz="2400" b="0" i="1" kern="0" dirty="0">
                <a:latin typeface="Times New Roman" panose="02020603050405020304" pitchFamily="18" charset="0"/>
                <a:ea typeface="ＭＳ Ｐゴシック" charset="-128"/>
                <a:cs typeface="Times New Roman" panose="02020603050405020304" pitchFamily="18" charset="0"/>
              </a:rPr>
              <a:t> </a:t>
            </a:r>
            <a:r>
              <a:rPr lang="en-US" altLang="en-US" sz="2400" b="0" kern="0" dirty="0">
                <a:latin typeface="Times New Roman" panose="02020603050405020304" pitchFamily="18" charset="0"/>
                <a:ea typeface="ＭＳ Ｐゴシック" charset="-128"/>
                <a:cs typeface="Times New Roman" panose="02020603050405020304" pitchFamily="18" charset="0"/>
              </a:rPr>
              <a:t>+…+ </a:t>
            </a:r>
            <a:r>
              <a:rPr lang="en-US" altLang="en-US" sz="2400" b="0" i="1" kern="0" dirty="0">
                <a:latin typeface="Times New Roman" panose="02020603050405020304" pitchFamily="18" charset="0"/>
                <a:cs typeface="Times New Roman" panose="02020603050405020304" pitchFamily="18" charset="0"/>
              </a:rPr>
              <a:t>b</a:t>
            </a:r>
            <a:endParaRPr lang="en-US" altLang="en-US" sz="2400" b="0" i="1" kern="0" dirty="0">
              <a:latin typeface="Times New Roman" panose="02020603050405020304" pitchFamily="18" charset="0"/>
              <a:ea typeface="ＭＳ Ｐゴシック" charset="-128"/>
              <a:cs typeface="Times New Roman" panose="02020603050405020304" pitchFamily="18" charset="0"/>
            </a:endParaRPr>
          </a:p>
        </p:txBody>
      </p:sp>
    </p:spTree>
    <p:extLst>
      <p:ext uri="{BB962C8B-B14F-4D97-AF65-F5344CB8AC3E}">
        <p14:creationId xmlns:p14="http://schemas.microsoft.com/office/powerpoint/2010/main" val="30287440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19E77-FFC0-B094-1071-61E98F6E0B73}"/>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93C30A90-591F-3958-8E5D-30C028931CA9}"/>
              </a:ext>
            </a:extLst>
          </p:cNvPr>
          <p:cNvSpPr>
            <a:spLocks noGrp="1"/>
          </p:cNvSpPr>
          <p:nvPr>
            <p:ph idx="1"/>
          </p:nvPr>
        </p:nvSpPr>
        <p:spPr>
          <a:xfrm>
            <a:off x="762000" y="1023937"/>
            <a:ext cx="5889625" cy="4810125"/>
          </a:xfrm>
        </p:spPr>
        <p:txBody>
          <a:bodyPr/>
          <a:lstStyle/>
          <a:p>
            <a:pPr marL="681038" lvl="1">
              <a:spcBef>
                <a:spcPts val="1800"/>
              </a:spcBef>
              <a:buClrTx/>
              <a:buFont typeface="Arial" panose="020B0604020202020204" pitchFamily="34" charset="0"/>
              <a:buChar char="•"/>
            </a:pPr>
            <a:r>
              <a:rPr lang="en-US" altLang="en-US" sz="1600" dirty="0">
                <a:ea typeface="ＭＳ Ｐゴシック" charset="-128"/>
              </a:rPr>
              <a:t>Introduction</a:t>
            </a:r>
          </a:p>
          <a:p>
            <a:pPr marL="681038" lvl="1">
              <a:spcBef>
                <a:spcPts val="1800"/>
              </a:spcBef>
              <a:buClrTx/>
              <a:buFont typeface="Arial" panose="020B0604020202020204" pitchFamily="34" charset="0"/>
              <a:buChar char="•"/>
            </a:pPr>
            <a:r>
              <a:rPr lang="en-US" altLang="en-US" sz="1600" dirty="0">
                <a:ea typeface="ＭＳ Ｐゴシック" charset="-128"/>
              </a:rPr>
              <a:t>Simple predictions</a:t>
            </a:r>
          </a:p>
          <a:p>
            <a:pPr marL="681038" lvl="1">
              <a:spcBef>
                <a:spcPts val="1800"/>
              </a:spcBef>
              <a:buClrTx/>
              <a:buFont typeface="Arial" panose="020B0604020202020204" pitchFamily="34" charset="0"/>
              <a:buChar char="•"/>
            </a:pPr>
            <a:r>
              <a:rPr lang="en-US" altLang="en-US" sz="1600" dirty="0">
                <a:ea typeface="ＭＳ Ｐゴシック" charset="-128"/>
              </a:rPr>
              <a:t>Gradient Descent</a:t>
            </a:r>
          </a:p>
          <a:p>
            <a:pPr marL="681038" lvl="1">
              <a:spcBef>
                <a:spcPts val="1800"/>
              </a:spcBef>
              <a:buClrTx/>
              <a:buFont typeface="Arial" panose="020B0604020202020204" pitchFamily="34" charset="0"/>
              <a:buChar char="•"/>
            </a:pPr>
            <a:r>
              <a:rPr lang="en-US" altLang="en-US" sz="1600" dirty="0">
                <a:ea typeface="ＭＳ Ｐゴシック" charset="-128"/>
              </a:rPr>
              <a:t>Predicting many features</a:t>
            </a:r>
          </a:p>
          <a:p>
            <a:pPr marL="681038" lvl="1">
              <a:spcBef>
                <a:spcPts val="1800"/>
              </a:spcBef>
              <a:buClrTx/>
              <a:buFont typeface="Arial" panose="020B0604020202020204" pitchFamily="34" charset="0"/>
              <a:buChar char="•"/>
            </a:pPr>
            <a:r>
              <a:rPr lang="en-US" altLang="en-US" sz="1600" dirty="0">
                <a:ea typeface="ＭＳ Ｐゴシック" charset="-128"/>
              </a:rPr>
              <a:t>Neural networks</a:t>
            </a:r>
          </a:p>
        </p:txBody>
      </p:sp>
      <p:sp>
        <p:nvSpPr>
          <p:cNvPr id="18435" name="Title 2">
            <a:extLst>
              <a:ext uri="{FF2B5EF4-FFF2-40B4-BE49-F238E27FC236}">
                <a16:creationId xmlns:a16="http://schemas.microsoft.com/office/drawing/2014/main" id="{4DA889F7-6464-1556-63A2-3ECCD2F102CE}"/>
              </a:ext>
            </a:extLst>
          </p:cNvPr>
          <p:cNvSpPr>
            <a:spLocks noGrp="1"/>
          </p:cNvSpPr>
          <p:nvPr>
            <p:ph type="title"/>
          </p:nvPr>
        </p:nvSpPr>
        <p:spPr/>
        <p:txBody>
          <a:bodyPr/>
          <a:lstStyle/>
          <a:p>
            <a:r>
              <a:rPr lang="en-US" altLang="en-US" dirty="0"/>
              <a:t>Lecture plan</a:t>
            </a:r>
          </a:p>
        </p:txBody>
      </p:sp>
      <p:sp>
        <p:nvSpPr>
          <p:cNvPr id="2" name="Right Arrow 1">
            <a:extLst>
              <a:ext uri="{FF2B5EF4-FFF2-40B4-BE49-F238E27FC236}">
                <a16:creationId xmlns:a16="http://schemas.microsoft.com/office/drawing/2014/main" id="{8A407263-95CA-66A5-705A-0715D7537680}"/>
              </a:ext>
            </a:extLst>
          </p:cNvPr>
          <p:cNvSpPr/>
          <p:nvPr/>
        </p:nvSpPr>
        <p:spPr bwMode="auto">
          <a:xfrm>
            <a:off x="990600" y="2898775"/>
            <a:ext cx="465138" cy="377825"/>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a:lstStyle/>
          <a:p>
            <a:pPr>
              <a:defRPr/>
            </a:pPr>
            <a:endParaRPr lang="en-US" sz="1200" dirty="0">
              <a:latin typeface="Comic Sans MS" charset="0"/>
              <a:cs typeface="ＭＳ Ｐゴシック" charset="-128"/>
            </a:endParaRPr>
          </a:p>
        </p:txBody>
      </p:sp>
    </p:spTree>
    <p:extLst>
      <p:ext uri="{BB962C8B-B14F-4D97-AF65-F5344CB8AC3E}">
        <p14:creationId xmlns:p14="http://schemas.microsoft.com/office/powerpoint/2010/main" val="503556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041CD51B-7BB8-1074-72EA-B415A2CCFE3F}"/>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B5D0E47A-1D8C-29D7-902C-88B62F493C1F}"/>
              </a:ext>
            </a:extLst>
          </p:cNvPr>
          <p:cNvSpPr>
            <a:spLocks noGrp="1" noChangeArrowheads="1"/>
          </p:cNvSpPr>
          <p:nvPr>
            <p:ph type="title"/>
          </p:nvPr>
        </p:nvSpPr>
        <p:spPr/>
        <p:txBody>
          <a:bodyPr/>
          <a:lstStyle/>
          <a:p>
            <a:pPr>
              <a:defRPr/>
            </a:pPr>
            <a:r>
              <a:rPr lang="en-US" dirty="0">
                <a:cs typeface="+mj-cs"/>
              </a:rPr>
              <a:t>Neural network</a:t>
            </a:r>
          </a:p>
        </p:txBody>
      </p:sp>
      <p:sp>
        <p:nvSpPr>
          <p:cNvPr id="8" name="Rectangle 89">
            <a:extLst>
              <a:ext uri="{FF2B5EF4-FFF2-40B4-BE49-F238E27FC236}">
                <a16:creationId xmlns:a16="http://schemas.microsoft.com/office/drawing/2014/main" id="{E9227296-79BF-943B-767B-01D1AFFD8B2C}"/>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As in biological neurons, we can combine neurons to handle complex tasks.</a:t>
            </a:r>
          </a:p>
        </p:txBody>
      </p:sp>
      <p:sp>
        <p:nvSpPr>
          <p:cNvPr id="11" name="Google Shape;409;p56">
            <a:extLst>
              <a:ext uri="{FF2B5EF4-FFF2-40B4-BE49-F238E27FC236}">
                <a16:creationId xmlns:a16="http://schemas.microsoft.com/office/drawing/2014/main" id="{6ECC61B1-2359-B3B0-F665-6FF0FD9D4B97}"/>
              </a:ext>
            </a:extLst>
          </p:cNvPr>
          <p:cNvSpPr/>
          <p:nvPr/>
        </p:nvSpPr>
        <p:spPr>
          <a:xfrm>
            <a:off x="3442746" y="264002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2E956AA2-206C-CC75-C02E-151C86F9FAA9}"/>
              </a:ext>
            </a:extLst>
          </p:cNvPr>
          <p:cNvSpPr/>
          <p:nvPr/>
        </p:nvSpPr>
        <p:spPr>
          <a:xfrm>
            <a:off x="1458081" y="1482793"/>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7" name="Google Shape;411;p56">
            <a:extLst>
              <a:ext uri="{FF2B5EF4-FFF2-40B4-BE49-F238E27FC236}">
                <a16:creationId xmlns:a16="http://schemas.microsoft.com/office/drawing/2014/main" id="{C2635D82-3731-64DC-5512-8533C77C68EF}"/>
              </a:ext>
            </a:extLst>
          </p:cNvPr>
          <p:cNvSpPr/>
          <p:nvPr/>
        </p:nvSpPr>
        <p:spPr>
          <a:xfrm>
            <a:off x="1458081" y="2023120"/>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20" name="Google Shape;412;p56">
            <a:extLst>
              <a:ext uri="{FF2B5EF4-FFF2-40B4-BE49-F238E27FC236}">
                <a16:creationId xmlns:a16="http://schemas.microsoft.com/office/drawing/2014/main" id="{E95E2BA0-46FF-D2B3-9BB2-33B8D694BF9C}"/>
              </a:ext>
            </a:extLst>
          </p:cNvPr>
          <p:cNvSpPr/>
          <p:nvPr/>
        </p:nvSpPr>
        <p:spPr>
          <a:xfrm>
            <a:off x="1458081" y="2625629"/>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21" name="Google Shape;413;p56">
            <a:extLst>
              <a:ext uri="{FF2B5EF4-FFF2-40B4-BE49-F238E27FC236}">
                <a16:creationId xmlns:a16="http://schemas.microsoft.com/office/drawing/2014/main" id="{15D59734-DA1B-692C-222C-40F1BF096D9C}"/>
              </a:ext>
            </a:extLst>
          </p:cNvPr>
          <p:cNvSpPr/>
          <p:nvPr/>
        </p:nvSpPr>
        <p:spPr>
          <a:xfrm>
            <a:off x="1458081" y="3243726"/>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2" name="Google Shape;416;p56">
            <a:extLst>
              <a:ext uri="{FF2B5EF4-FFF2-40B4-BE49-F238E27FC236}">
                <a16:creationId xmlns:a16="http://schemas.microsoft.com/office/drawing/2014/main" id="{FFD16B75-4FC2-2193-74CF-F23C6BDAFC03}"/>
              </a:ext>
            </a:extLst>
          </p:cNvPr>
          <p:cNvCxnSpPr>
            <a:cxnSpLocks/>
            <a:stCxn id="12" idx="6"/>
            <a:endCxn id="11" idx="1"/>
          </p:cNvCxnSpPr>
          <p:nvPr/>
        </p:nvCxnSpPr>
        <p:spPr>
          <a:xfrm>
            <a:off x="1847781" y="1677493"/>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B853EB5C-9EFE-0C92-3498-EDE93A46BF5D}"/>
              </a:ext>
            </a:extLst>
          </p:cNvPr>
          <p:cNvCxnSpPr>
            <a:cxnSpLocks/>
            <a:stCxn id="17" idx="6"/>
          </p:cNvCxnSpPr>
          <p:nvPr/>
        </p:nvCxnSpPr>
        <p:spPr>
          <a:xfrm>
            <a:off x="1847781" y="2217820"/>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CA224511-36F7-9F2F-273D-17B0B49B47C6}"/>
              </a:ext>
            </a:extLst>
          </p:cNvPr>
          <p:cNvCxnSpPr>
            <a:cxnSpLocks/>
            <a:stCxn id="20" idx="6"/>
            <a:endCxn id="11" idx="2"/>
          </p:cNvCxnSpPr>
          <p:nvPr/>
        </p:nvCxnSpPr>
        <p:spPr>
          <a:xfrm>
            <a:off x="1847781" y="2820329"/>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7A1E2E25-B8A6-1CD1-F96C-0BC643F1A987}"/>
              </a:ext>
            </a:extLst>
          </p:cNvPr>
          <p:cNvCxnSpPr>
            <a:cxnSpLocks/>
            <a:stCxn id="21" idx="6"/>
          </p:cNvCxnSpPr>
          <p:nvPr/>
        </p:nvCxnSpPr>
        <p:spPr>
          <a:xfrm flipV="1">
            <a:off x="1847781" y="2954282"/>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0CE5E91E-2C97-F1B3-32DA-EB9679841F69}"/>
              </a:ext>
            </a:extLst>
          </p:cNvPr>
          <p:cNvCxnSpPr>
            <a:cxnSpLocks/>
            <a:stCxn id="46" idx="6"/>
            <a:endCxn id="11" idx="3"/>
          </p:cNvCxnSpPr>
          <p:nvPr/>
        </p:nvCxnSpPr>
        <p:spPr>
          <a:xfrm flipV="1">
            <a:off x="1831990" y="3118336"/>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A5B5A03A-161E-306D-D11F-27C0AB36D138}"/>
              </a:ext>
            </a:extLst>
          </p:cNvPr>
          <p:cNvCxnSpPr>
            <a:cxnSpLocks/>
            <a:stCxn id="11" idx="6"/>
          </p:cNvCxnSpPr>
          <p:nvPr/>
        </p:nvCxnSpPr>
        <p:spPr>
          <a:xfrm>
            <a:off x="3971046" y="2920215"/>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FB2CA23A-5015-35FF-8685-27B56D3AE390}"/>
              </a:ext>
            </a:extLst>
          </p:cNvPr>
          <p:cNvSpPr txBox="1"/>
          <p:nvPr/>
        </p:nvSpPr>
        <p:spPr>
          <a:xfrm>
            <a:off x="1458081" y="3821991"/>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C54A8220-82BE-6DBC-B106-D8E3F604EE21}"/>
              </a:ext>
            </a:extLst>
          </p:cNvPr>
          <p:cNvSpPr/>
          <p:nvPr/>
        </p:nvSpPr>
        <p:spPr bwMode="auto">
          <a:xfrm>
            <a:off x="1447800" y="4410730"/>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D98D5C58-201B-6A65-F978-A4EA8AD7E89C}"/>
              </a:ext>
            </a:extLst>
          </p:cNvPr>
          <p:cNvSpPr txBox="1"/>
          <p:nvPr/>
        </p:nvSpPr>
        <p:spPr>
          <a:xfrm>
            <a:off x="1458081" y="4381209"/>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x</a:t>
            </a:r>
            <a:r>
              <a:rPr lang="en-US" sz="1100" b="0" dirty="0">
                <a:latin typeface="Times New Roman" panose="02020603050405020304" pitchFamily="18" charset="0"/>
                <a:cs typeface="Times New Roman" panose="02020603050405020304" pitchFamily="18" charset="0"/>
              </a:rPr>
              <a:t>d</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006E37C1-01D5-F584-C2FA-D18DCA0A64ED}"/>
              </a:ext>
            </a:extLst>
          </p:cNvPr>
          <p:cNvSpPr txBox="1"/>
          <p:nvPr/>
        </p:nvSpPr>
        <p:spPr>
          <a:xfrm>
            <a:off x="4676864" y="264286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2" name="Rectangle 7">
            <a:extLst>
              <a:ext uri="{FF2B5EF4-FFF2-40B4-BE49-F238E27FC236}">
                <a16:creationId xmlns:a16="http://schemas.microsoft.com/office/drawing/2014/main" id="{79A18280-1DF3-3B80-C57D-D6CA80D0CF40}"/>
              </a:ext>
            </a:extLst>
          </p:cNvPr>
          <p:cNvSpPr txBox="1">
            <a:spLocks noChangeArrowheads="1"/>
          </p:cNvSpPr>
          <p:nvPr/>
        </p:nvSpPr>
        <p:spPr bwMode="auto">
          <a:xfrm>
            <a:off x="2095810" y="5334000"/>
            <a:ext cx="3222171" cy="574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11113" indent="-11113" eaLnBrk="0" fontAlgn="base" hangingPunct="0">
              <a:lnSpc>
                <a:spcPct val="90000"/>
              </a:lnSpc>
              <a:spcBef>
                <a:spcPts val="1200"/>
              </a:spcBef>
              <a:spcAft>
                <a:spcPct val="0"/>
              </a:spcAft>
              <a:buClr>
                <a:schemeClr val="tx1"/>
              </a:buClr>
              <a:buSzPct val="100000"/>
              <a:buFont typeface="Wingdings" charset="0"/>
              <a:buNone/>
              <a:defRPr/>
            </a:pPr>
            <a:r>
              <a:rPr lang="en-US" b="0" kern="0" dirty="0"/>
              <a:t>The neuron is used to process the features of the input </a:t>
            </a:r>
            <a:r>
              <a:rPr lang="en-US" b="0" i="1" kern="0" dirty="0"/>
              <a:t>x</a:t>
            </a:r>
          </a:p>
        </p:txBody>
      </p:sp>
    </p:spTree>
    <p:extLst>
      <p:ext uri="{BB962C8B-B14F-4D97-AF65-F5344CB8AC3E}">
        <p14:creationId xmlns:p14="http://schemas.microsoft.com/office/powerpoint/2010/main" val="29395338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8901FD9C-C0EC-0AF7-2BEA-391DB6D82553}"/>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EDA84AA2-3543-A6F6-E05F-4BDBAC7864C9}"/>
              </a:ext>
            </a:extLst>
          </p:cNvPr>
          <p:cNvSpPr>
            <a:spLocks noGrp="1" noChangeArrowheads="1"/>
          </p:cNvSpPr>
          <p:nvPr>
            <p:ph type="title"/>
          </p:nvPr>
        </p:nvSpPr>
        <p:spPr/>
        <p:txBody>
          <a:bodyPr/>
          <a:lstStyle/>
          <a:p>
            <a:pPr>
              <a:defRPr/>
            </a:pPr>
            <a:r>
              <a:rPr lang="en-US" dirty="0">
                <a:cs typeface="+mj-cs"/>
              </a:rPr>
              <a:t>Neural network</a:t>
            </a:r>
          </a:p>
        </p:txBody>
      </p:sp>
      <p:sp>
        <p:nvSpPr>
          <p:cNvPr id="11" name="Google Shape;409;p56">
            <a:extLst>
              <a:ext uri="{FF2B5EF4-FFF2-40B4-BE49-F238E27FC236}">
                <a16:creationId xmlns:a16="http://schemas.microsoft.com/office/drawing/2014/main" id="{34EA5F1B-A432-1CA4-5DD1-3221587939DC}"/>
              </a:ext>
            </a:extLst>
          </p:cNvPr>
          <p:cNvSpPr/>
          <p:nvPr/>
        </p:nvSpPr>
        <p:spPr>
          <a:xfrm>
            <a:off x="3442746" y="264002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B4BF9A6F-EFCF-74E9-B902-A00B1F7E5F3F}"/>
              </a:ext>
            </a:extLst>
          </p:cNvPr>
          <p:cNvSpPr/>
          <p:nvPr/>
        </p:nvSpPr>
        <p:spPr>
          <a:xfrm>
            <a:off x="1458081" y="1482793"/>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7" name="Google Shape;411;p56">
            <a:extLst>
              <a:ext uri="{FF2B5EF4-FFF2-40B4-BE49-F238E27FC236}">
                <a16:creationId xmlns:a16="http://schemas.microsoft.com/office/drawing/2014/main" id="{E13D2D52-2E87-D92E-D597-5409B3AC0D07}"/>
              </a:ext>
            </a:extLst>
          </p:cNvPr>
          <p:cNvSpPr/>
          <p:nvPr/>
        </p:nvSpPr>
        <p:spPr>
          <a:xfrm>
            <a:off x="1458081" y="2023120"/>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20" name="Google Shape;412;p56">
            <a:extLst>
              <a:ext uri="{FF2B5EF4-FFF2-40B4-BE49-F238E27FC236}">
                <a16:creationId xmlns:a16="http://schemas.microsoft.com/office/drawing/2014/main" id="{20DC3B20-2ADE-7DA6-FB66-D0B9A25F9C7C}"/>
              </a:ext>
            </a:extLst>
          </p:cNvPr>
          <p:cNvSpPr/>
          <p:nvPr/>
        </p:nvSpPr>
        <p:spPr>
          <a:xfrm>
            <a:off x="1458081" y="2625629"/>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21" name="Google Shape;413;p56">
            <a:extLst>
              <a:ext uri="{FF2B5EF4-FFF2-40B4-BE49-F238E27FC236}">
                <a16:creationId xmlns:a16="http://schemas.microsoft.com/office/drawing/2014/main" id="{15F66210-426F-8772-1DA1-A49BCEB87EC8}"/>
              </a:ext>
            </a:extLst>
          </p:cNvPr>
          <p:cNvSpPr/>
          <p:nvPr/>
        </p:nvSpPr>
        <p:spPr>
          <a:xfrm>
            <a:off x="1458081" y="3243726"/>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2" name="Google Shape;416;p56">
            <a:extLst>
              <a:ext uri="{FF2B5EF4-FFF2-40B4-BE49-F238E27FC236}">
                <a16:creationId xmlns:a16="http://schemas.microsoft.com/office/drawing/2014/main" id="{E16A6E6E-9F21-66DD-029B-17A2B2526854}"/>
              </a:ext>
            </a:extLst>
          </p:cNvPr>
          <p:cNvCxnSpPr>
            <a:cxnSpLocks/>
            <a:stCxn id="12" idx="6"/>
            <a:endCxn id="11" idx="1"/>
          </p:cNvCxnSpPr>
          <p:nvPr/>
        </p:nvCxnSpPr>
        <p:spPr>
          <a:xfrm>
            <a:off x="1847781" y="1677493"/>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95A77792-912A-BD8D-96AF-2BD8C422B3D0}"/>
              </a:ext>
            </a:extLst>
          </p:cNvPr>
          <p:cNvCxnSpPr>
            <a:cxnSpLocks/>
            <a:stCxn id="17" idx="6"/>
          </p:cNvCxnSpPr>
          <p:nvPr/>
        </p:nvCxnSpPr>
        <p:spPr>
          <a:xfrm>
            <a:off x="1847781" y="2217820"/>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2F6759CD-E663-30F1-66B3-8933E80684C7}"/>
              </a:ext>
            </a:extLst>
          </p:cNvPr>
          <p:cNvCxnSpPr>
            <a:cxnSpLocks/>
            <a:stCxn id="20" idx="6"/>
            <a:endCxn id="11" idx="2"/>
          </p:cNvCxnSpPr>
          <p:nvPr/>
        </p:nvCxnSpPr>
        <p:spPr>
          <a:xfrm>
            <a:off x="1847781" y="2820329"/>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1F4F2B0D-DAA4-D885-6451-9BD7A392ECEF}"/>
              </a:ext>
            </a:extLst>
          </p:cNvPr>
          <p:cNvCxnSpPr>
            <a:cxnSpLocks/>
            <a:stCxn id="21" idx="6"/>
          </p:cNvCxnSpPr>
          <p:nvPr/>
        </p:nvCxnSpPr>
        <p:spPr>
          <a:xfrm flipV="1">
            <a:off x="1847781" y="2954282"/>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E8E910C8-7349-52AC-8CD9-D0E6494AE712}"/>
              </a:ext>
            </a:extLst>
          </p:cNvPr>
          <p:cNvCxnSpPr>
            <a:cxnSpLocks/>
            <a:stCxn id="46" idx="6"/>
            <a:endCxn id="11" idx="3"/>
          </p:cNvCxnSpPr>
          <p:nvPr/>
        </p:nvCxnSpPr>
        <p:spPr>
          <a:xfrm flipV="1">
            <a:off x="1831990" y="3118336"/>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0AE323C7-845B-DC24-1B26-770B14EA68E3}"/>
              </a:ext>
            </a:extLst>
          </p:cNvPr>
          <p:cNvCxnSpPr>
            <a:cxnSpLocks/>
            <a:stCxn id="11" idx="6"/>
          </p:cNvCxnSpPr>
          <p:nvPr/>
        </p:nvCxnSpPr>
        <p:spPr>
          <a:xfrm>
            <a:off x="3971046" y="2920215"/>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E5C0EE22-2FF6-0888-15B2-201ED84B436F}"/>
              </a:ext>
            </a:extLst>
          </p:cNvPr>
          <p:cNvSpPr txBox="1"/>
          <p:nvPr/>
        </p:nvSpPr>
        <p:spPr>
          <a:xfrm>
            <a:off x="1458081" y="3821991"/>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48B0606E-6FF7-5D4A-3E11-90F7D39FF834}"/>
              </a:ext>
            </a:extLst>
          </p:cNvPr>
          <p:cNvSpPr/>
          <p:nvPr/>
        </p:nvSpPr>
        <p:spPr bwMode="auto">
          <a:xfrm>
            <a:off x="1447800" y="4410730"/>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5D8095FB-02C9-8816-C6B6-5E9C2D22E23F}"/>
              </a:ext>
            </a:extLst>
          </p:cNvPr>
          <p:cNvSpPr txBox="1"/>
          <p:nvPr/>
        </p:nvSpPr>
        <p:spPr>
          <a:xfrm>
            <a:off x="1458081" y="4381209"/>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x</a:t>
            </a:r>
            <a:r>
              <a:rPr lang="en-US" sz="1100" b="0" dirty="0">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0A090E12-4A6A-FF60-BF74-A1AE800C46C5}"/>
              </a:ext>
            </a:extLst>
          </p:cNvPr>
          <p:cNvSpPr txBox="1"/>
          <p:nvPr/>
        </p:nvSpPr>
        <p:spPr>
          <a:xfrm>
            <a:off x="4676864" y="264286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5" name="Google Shape;409;p56">
            <a:extLst>
              <a:ext uri="{FF2B5EF4-FFF2-40B4-BE49-F238E27FC236}">
                <a16:creationId xmlns:a16="http://schemas.microsoft.com/office/drawing/2014/main" id="{AF297118-9F31-D753-9E90-E045497A419E}"/>
              </a:ext>
            </a:extLst>
          </p:cNvPr>
          <p:cNvSpPr/>
          <p:nvPr/>
        </p:nvSpPr>
        <p:spPr>
          <a:xfrm>
            <a:off x="3442611" y="3385952"/>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7" name="Google Shape;416;p56">
            <a:extLst>
              <a:ext uri="{FF2B5EF4-FFF2-40B4-BE49-F238E27FC236}">
                <a16:creationId xmlns:a16="http://schemas.microsoft.com/office/drawing/2014/main" id="{DB1F0E0B-F877-B3E8-E76C-65D7203C4649}"/>
              </a:ext>
            </a:extLst>
          </p:cNvPr>
          <p:cNvCxnSpPr>
            <a:cxnSpLocks/>
            <a:stCxn id="12" idx="6"/>
            <a:endCxn id="5" idx="1"/>
          </p:cNvCxnSpPr>
          <p:nvPr/>
        </p:nvCxnSpPr>
        <p:spPr>
          <a:xfrm>
            <a:off x="1847781" y="1677493"/>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17;p56">
            <a:extLst>
              <a:ext uri="{FF2B5EF4-FFF2-40B4-BE49-F238E27FC236}">
                <a16:creationId xmlns:a16="http://schemas.microsoft.com/office/drawing/2014/main" id="{0B87B8E0-4447-4AC4-1A43-5E3F99B25DDC}"/>
              </a:ext>
            </a:extLst>
          </p:cNvPr>
          <p:cNvCxnSpPr>
            <a:cxnSpLocks/>
            <a:stCxn id="17" idx="6"/>
            <a:endCxn id="5" idx="1"/>
          </p:cNvCxnSpPr>
          <p:nvPr/>
        </p:nvCxnSpPr>
        <p:spPr>
          <a:xfrm>
            <a:off x="1847781" y="2217820"/>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8;p56">
            <a:extLst>
              <a:ext uri="{FF2B5EF4-FFF2-40B4-BE49-F238E27FC236}">
                <a16:creationId xmlns:a16="http://schemas.microsoft.com/office/drawing/2014/main" id="{A72A6177-F3CE-BD3E-7D1E-0D1FF64EA595}"/>
              </a:ext>
            </a:extLst>
          </p:cNvPr>
          <p:cNvCxnSpPr>
            <a:cxnSpLocks/>
            <a:stCxn id="20" idx="6"/>
          </p:cNvCxnSpPr>
          <p:nvPr/>
        </p:nvCxnSpPr>
        <p:spPr>
          <a:xfrm>
            <a:off x="1847781" y="2820329"/>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8;p56">
            <a:extLst>
              <a:ext uri="{FF2B5EF4-FFF2-40B4-BE49-F238E27FC236}">
                <a16:creationId xmlns:a16="http://schemas.microsoft.com/office/drawing/2014/main" id="{47935E87-3E7E-1A77-A814-B04168C90BE7}"/>
              </a:ext>
            </a:extLst>
          </p:cNvPr>
          <p:cNvCxnSpPr>
            <a:cxnSpLocks/>
            <a:stCxn id="21" idx="6"/>
            <a:endCxn id="5" idx="2"/>
          </p:cNvCxnSpPr>
          <p:nvPr/>
        </p:nvCxnSpPr>
        <p:spPr>
          <a:xfrm>
            <a:off x="1847781" y="3438426"/>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18;p56">
            <a:extLst>
              <a:ext uri="{FF2B5EF4-FFF2-40B4-BE49-F238E27FC236}">
                <a16:creationId xmlns:a16="http://schemas.microsoft.com/office/drawing/2014/main" id="{66B02711-72C4-E291-483C-2A7406405F26}"/>
              </a:ext>
            </a:extLst>
          </p:cNvPr>
          <p:cNvCxnSpPr>
            <a:cxnSpLocks/>
            <a:stCxn id="47" idx="3"/>
          </p:cNvCxnSpPr>
          <p:nvPr/>
        </p:nvCxnSpPr>
        <p:spPr>
          <a:xfrm flipV="1">
            <a:off x="1833505" y="3813643"/>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43" name="Google Shape;422;p56">
            <a:extLst>
              <a:ext uri="{FF2B5EF4-FFF2-40B4-BE49-F238E27FC236}">
                <a16:creationId xmlns:a16="http://schemas.microsoft.com/office/drawing/2014/main" id="{33A4827F-6560-28DF-E88F-50FB9543114E}"/>
              </a:ext>
            </a:extLst>
          </p:cNvPr>
          <p:cNvCxnSpPr>
            <a:cxnSpLocks/>
          </p:cNvCxnSpPr>
          <p:nvPr/>
        </p:nvCxnSpPr>
        <p:spPr>
          <a:xfrm>
            <a:off x="3962400" y="3667236"/>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49" name="TextBox 48">
            <a:extLst>
              <a:ext uri="{FF2B5EF4-FFF2-40B4-BE49-F238E27FC236}">
                <a16:creationId xmlns:a16="http://schemas.microsoft.com/office/drawing/2014/main" id="{066A55A9-F6F2-742E-96D6-3F5D8F39D156}"/>
              </a:ext>
            </a:extLst>
          </p:cNvPr>
          <p:cNvSpPr txBox="1"/>
          <p:nvPr/>
        </p:nvSpPr>
        <p:spPr>
          <a:xfrm>
            <a:off x="4668218" y="336987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 name="Rectangle 89">
            <a:extLst>
              <a:ext uri="{FF2B5EF4-FFF2-40B4-BE49-F238E27FC236}">
                <a16:creationId xmlns:a16="http://schemas.microsoft.com/office/drawing/2014/main" id="{BA606E0C-9C5C-B772-421A-60BD975C4DC2}"/>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As in biological neurons, we can combine neurons to handle complex tasks.</a:t>
            </a:r>
          </a:p>
        </p:txBody>
      </p:sp>
      <p:sp>
        <p:nvSpPr>
          <p:cNvPr id="6" name="Rectangle 7">
            <a:extLst>
              <a:ext uri="{FF2B5EF4-FFF2-40B4-BE49-F238E27FC236}">
                <a16:creationId xmlns:a16="http://schemas.microsoft.com/office/drawing/2014/main" id="{3842E6CF-3E3B-684E-FC07-0E27C636B9F3}"/>
              </a:ext>
            </a:extLst>
          </p:cNvPr>
          <p:cNvSpPr txBox="1">
            <a:spLocks noChangeArrowheads="1"/>
          </p:cNvSpPr>
          <p:nvPr/>
        </p:nvSpPr>
        <p:spPr bwMode="auto">
          <a:xfrm>
            <a:off x="2118112" y="5354764"/>
            <a:ext cx="3222171" cy="559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11113" indent="-11113" eaLnBrk="0" fontAlgn="base" hangingPunct="0">
              <a:lnSpc>
                <a:spcPct val="90000"/>
              </a:lnSpc>
              <a:spcBef>
                <a:spcPts val="1200"/>
              </a:spcBef>
              <a:spcAft>
                <a:spcPct val="0"/>
              </a:spcAft>
              <a:buClr>
                <a:schemeClr val="tx1"/>
              </a:buClr>
              <a:buSzPct val="100000"/>
              <a:buFont typeface="Wingdings" charset="0"/>
              <a:buNone/>
              <a:defRPr/>
            </a:pPr>
            <a:r>
              <a:rPr lang="en-US" b="0" kern="0" dirty="0"/>
              <a:t>Using two neurons to process the features of the input </a:t>
            </a:r>
            <a:r>
              <a:rPr lang="en-US" b="0" i="1" kern="0" dirty="0"/>
              <a:t>x</a:t>
            </a:r>
          </a:p>
        </p:txBody>
      </p:sp>
    </p:spTree>
    <p:extLst>
      <p:ext uri="{BB962C8B-B14F-4D97-AF65-F5344CB8AC3E}">
        <p14:creationId xmlns:p14="http://schemas.microsoft.com/office/powerpoint/2010/main" val="15175072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13E6B4B-769D-CA84-ED09-6E9CF82FD111}"/>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DF70264-AC82-D8E2-5196-CDB1890F049F}"/>
              </a:ext>
            </a:extLst>
          </p:cNvPr>
          <p:cNvSpPr>
            <a:spLocks noGrp="1" noChangeArrowheads="1"/>
          </p:cNvSpPr>
          <p:nvPr>
            <p:ph type="title"/>
          </p:nvPr>
        </p:nvSpPr>
        <p:spPr/>
        <p:txBody>
          <a:bodyPr/>
          <a:lstStyle/>
          <a:p>
            <a:pPr>
              <a:defRPr/>
            </a:pPr>
            <a:r>
              <a:rPr lang="en-US" dirty="0">
                <a:cs typeface="+mj-cs"/>
              </a:rPr>
              <a:t>Detecting an elephant</a:t>
            </a:r>
          </a:p>
        </p:txBody>
      </p:sp>
      <p:sp>
        <p:nvSpPr>
          <p:cNvPr id="6" name="Rectangle 89">
            <a:extLst>
              <a:ext uri="{FF2B5EF4-FFF2-40B4-BE49-F238E27FC236}">
                <a16:creationId xmlns:a16="http://schemas.microsoft.com/office/drawing/2014/main" id="{6CA47DCE-FF50-EA5D-69D5-52C9910955D7}"/>
              </a:ext>
            </a:extLst>
          </p:cNvPr>
          <p:cNvSpPr txBox="1">
            <a:spLocks noChangeArrowheads="1"/>
          </p:cNvSpPr>
          <p:nvPr/>
        </p:nvSpPr>
        <p:spPr bwMode="auto">
          <a:xfrm>
            <a:off x="304800" y="883678"/>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b="0" dirty="0"/>
              <a:t>An elephant can appear in a picture in countless ways, making the detection challenging.</a:t>
            </a:r>
            <a:endParaRPr lang="en-US" altLang="en-US" b="0" u="sng" kern="0" dirty="0">
              <a:latin typeface="Times New Roman" panose="02020603050405020304" pitchFamily="18" charset="0"/>
              <a:ea typeface="ＭＳ Ｐゴシック" charset="-128"/>
              <a:cs typeface="Times New Roman" panose="02020603050405020304" pitchFamily="18" charset="0"/>
            </a:endParaRPr>
          </a:p>
        </p:txBody>
      </p:sp>
      <p:pic>
        <p:nvPicPr>
          <p:cNvPr id="4098" name="Picture 2">
            <a:extLst>
              <a:ext uri="{FF2B5EF4-FFF2-40B4-BE49-F238E27FC236}">
                <a16:creationId xmlns:a16="http://schemas.microsoft.com/office/drawing/2014/main" id="{260F934A-09A7-6DB9-0AB7-D14198A150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422" y="1696940"/>
            <a:ext cx="1796451"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AA1FF334-E9D3-1D9D-DE95-19D30E387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816" y="1447800"/>
            <a:ext cx="1574395" cy="1720850"/>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A9AEE995-C2DE-59E9-AFC4-CADDC429CA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0423" y="1841599"/>
            <a:ext cx="2159190" cy="157629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4A56C22F-FBC8-1CFB-AB29-A865DC307F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308" y="3678140"/>
            <a:ext cx="2022111" cy="1576291"/>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20579256-0F4A-EF9B-9BCF-219A29E5FD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64023" y="3782984"/>
            <a:ext cx="2159190" cy="148195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CC0E863A-7ACB-F0D6-A8AD-02F71E7E81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28857" y="3914360"/>
            <a:ext cx="217714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a:extLst>
              <a:ext uri="{FF2B5EF4-FFF2-40B4-BE49-F238E27FC236}">
                <a16:creationId xmlns:a16="http://schemas.microsoft.com/office/drawing/2014/main" id="{72C45425-B13B-E969-C15E-DB1D23415D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86600" y="1770922"/>
            <a:ext cx="1498771" cy="1838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4393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FEF03938-265B-CC65-030C-FCA081362FC2}"/>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BE0436C8-F9F2-6F10-9D85-2A0648C7A7CF}"/>
              </a:ext>
            </a:extLst>
          </p:cNvPr>
          <p:cNvSpPr>
            <a:spLocks noGrp="1" noChangeArrowheads="1"/>
          </p:cNvSpPr>
          <p:nvPr>
            <p:ph type="title"/>
          </p:nvPr>
        </p:nvSpPr>
        <p:spPr/>
        <p:txBody>
          <a:bodyPr/>
          <a:lstStyle/>
          <a:p>
            <a:pPr>
              <a:defRPr/>
            </a:pPr>
            <a:r>
              <a:rPr lang="en-US" dirty="0">
                <a:cs typeface="+mj-cs"/>
              </a:rPr>
              <a:t>Neural network</a:t>
            </a:r>
          </a:p>
        </p:txBody>
      </p:sp>
      <p:sp>
        <p:nvSpPr>
          <p:cNvPr id="11" name="Google Shape;409;p56">
            <a:extLst>
              <a:ext uri="{FF2B5EF4-FFF2-40B4-BE49-F238E27FC236}">
                <a16:creationId xmlns:a16="http://schemas.microsoft.com/office/drawing/2014/main" id="{0F78E37D-C7CC-D1A9-876D-14D9CBEF6CA9}"/>
              </a:ext>
            </a:extLst>
          </p:cNvPr>
          <p:cNvSpPr/>
          <p:nvPr/>
        </p:nvSpPr>
        <p:spPr>
          <a:xfrm>
            <a:off x="3442746" y="264002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72888057-880B-653A-1064-5AF25EAA20FE}"/>
              </a:ext>
            </a:extLst>
          </p:cNvPr>
          <p:cNvSpPr/>
          <p:nvPr/>
        </p:nvSpPr>
        <p:spPr>
          <a:xfrm>
            <a:off x="1458081" y="1482793"/>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7" name="Google Shape;411;p56">
            <a:extLst>
              <a:ext uri="{FF2B5EF4-FFF2-40B4-BE49-F238E27FC236}">
                <a16:creationId xmlns:a16="http://schemas.microsoft.com/office/drawing/2014/main" id="{70DED5EA-7A69-56EB-7383-6D325C73DC42}"/>
              </a:ext>
            </a:extLst>
          </p:cNvPr>
          <p:cNvSpPr/>
          <p:nvPr/>
        </p:nvSpPr>
        <p:spPr>
          <a:xfrm>
            <a:off x="1458081" y="2023120"/>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20" name="Google Shape;412;p56">
            <a:extLst>
              <a:ext uri="{FF2B5EF4-FFF2-40B4-BE49-F238E27FC236}">
                <a16:creationId xmlns:a16="http://schemas.microsoft.com/office/drawing/2014/main" id="{518B4FCB-3146-30D5-3B62-21FCAFD79417}"/>
              </a:ext>
            </a:extLst>
          </p:cNvPr>
          <p:cNvSpPr/>
          <p:nvPr/>
        </p:nvSpPr>
        <p:spPr>
          <a:xfrm>
            <a:off x="1458081" y="2625629"/>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21" name="Google Shape;413;p56">
            <a:extLst>
              <a:ext uri="{FF2B5EF4-FFF2-40B4-BE49-F238E27FC236}">
                <a16:creationId xmlns:a16="http://schemas.microsoft.com/office/drawing/2014/main" id="{95B841EF-39B8-9854-4A6F-D29B0A0B65E3}"/>
              </a:ext>
            </a:extLst>
          </p:cNvPr>
          <p:cNvSpPr/>
          <p:nvPr/>
        </p:nvSpPr>
        <p:spPr>
          <a:xfrm>
            <a:off x="1458081" y="3243726"/>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2" name="Google Shape;416;p56">
            <a:extLst>
              <a:ext uri="{FF2B5EF4-FFF2-40B4-BE49-F238E27FC236}">
                <a16:creationId xmlns:a16="http://schemas.microsoft.com/office/drawing/2014/main" id="{62755D0A-5271-8B3B-2133-560E08C60F45}"/>
              </a:ext>
            </a:extLst>
          </p:cNvPr>
          <p:cNvCxnSpPr>
            <a:cxnSpLocks/>
            <a:stCxn id="12" idx="6"/>
            <a:endCxn id="11" idx="1"/>
          </p:cNvCxnSpPr>
          <p:nvPr/>
        </p:nvCxnSpPr>
        <p:spPr>
          <a:xfrm>
            <a:off x="1847781" y="1677493"/>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6A31EA0F-E878-ACDF-5714-2E615DDFBC99}"/>
              </a:ext>
            </a:extLst>
          </p:cNvPr>
          <p:cNvCxnSpPr>
            <a:cxnSpLocks/>
            <a:stCxn id="17" idx="6"/>
          </p:cNvCxnSpPr>
          <p:nvPr/>
        </p:nvCxnSpPr>
        <p:spPr>
          <a:xfrm>
            <a:off x="1847781" y="2217820"/>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15A5EA12-691E-B4B4-70B1-87F6BF384525}"/>
              </a:ext>
            </a:extLst>
          </p:cNvPr>
          <p:cNvCxnSpPr>
            <a:cxnSpLocks/>
            <a:stCxn id="20" idx="6"/>
            <a:endCxn id="11" idx="2"/>
          </p:cNvCxnSpPr>
          <p:nvPr/>
        </p:nvCxnSpPr>
        <p:spPr>
          <a:xfrm>
            <a:off x="1847781" y="2820329"/>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DFC6A16F-9D5A-0568-176F-AB839E1CB8A8}"/>
              </a:ext>
            </a:extLst>
          </p:cNvPr>
          <p:cNvCxnSpPr>
            <a:cxnSpLocks/>
            <a:stCxn id="21" idx="6"/>
          </p:cNvCxnSpPr>
          <p:nvPr/>
        </p:nvCxnSpPr>
        <p:spPr>
          <a:xfrm flipV="1">
            <a:off x="1847781" y="2954282"/>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48AE4AA7-9949-C788-F793-53E58697A621}"/>
              </a:ext>
            </a:extLst>
          </p:cNvPr>
          <p:cNvCxnSpPr>
            <a:cxnSpLocks/>
            <a:stCxn id="46" idx="6"/>
            <a:endCxn id="11" idx="3"/>
          </p:cNvCxnSpPr>
          <p:nvPr/>
        </p:nvCxnSpPr>
        <p:spPr>
          <a:xfrm flipV="1">
            <a:off x="1831990" y="3118336"/>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E2FE9919-9FF1-8A01-AF1B-DD8EE687CBB6}"/>
              </a:ext>
            </a:extLst>
          </p:cNvPr>
          <p:cNvCxnSpPr>
            <a:cxnSpLocks/>
            <a:stCxn id="11" idx="6"/>
          </p:cNvCxnSpPr>
          <p:nvPr/>
        </p:nvCxnSpPr>
        <p:spPr>
          <a:xfrm>
            <a:off x="3971046" y="2920215"/>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F3843057-ED0A-24DC-CC30-905B58A70BF3}"/>
              </a:ext>
            </a:extLst>
          </p:cNvPr>
          <p:cNvSpPr txBox="1"/>
          <p:nvPr/>
        </p:nvSpPr>
        <p:spPr>
          <a:xfrm>
            <a:off x="1458081" y="3821991"/>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F82A5C3E-2136-C804-B635-890EE3A0DEA1}"/>
              </a:ext>
            </a:extLst>
          </p:cNvPr>
          <p:cNvSpPr/>
          <p:nvPr/>
        </p:nvSpPr>
        <p:spPr bwMode="auto">
          <a:xfrm>
            <a:off x="1447800" y="4410730"/>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09E857FC-2E06-D656-2709-4B9869A6889C}"/>
              </a:ext>
            </a:extLst>
          </p:cNvPr>
          <p:cNvSpPr txBox="1"/>
          <p:nvPr/>
        </p:nvSpPr>
        <p:spPr>
          <a:xfrm>
            <a:off x="1458081" y="4381209"/>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x</a:t>
            </a:r>
            <a:r>
              <a:rPr lang="en-US" sz="1100" b="0" dirty="0">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BB466CDB-15A3-F28C-D5AE-2ACD429DEB2A}"/>
              </a:ext>
            </a:extLst>
          </p:cNvPr>
          <p:cNvSpPr txBox="1"/>
          <p:nvPr/>
        </p:nvSpPr>
        <p:spPr>
          <a:xfrm>
            <a:off x="4676864" y="264286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5" name="Google Shape;409;p56">
            <a:extLst>
              <a:ext uri="{FF2B5EF4-FFF2-40B4-BE49-F238E27FC236}">
                <a16:creationId xmlns:a16="http://schemas.microsoft.com/office/drawing/2014/main" id="{CB9E21C5-D817-E06F-7BBB-395FC44566CB}"/>
              </a:ext>
            </a:extLst>
          </p:cNvPr>
          <p:cNvSpPr/>
          <p:nvPr/>
        </p:nvSpPr>
        <p:spPr>
          <a:xfrm>
            <a:off x="3442611" y="3385952"/>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7" name="Google Shape;416;p56">
            <a:extLst>
              <a:ext uri="{FF2B5EF4-FFF2-40B4-BE49-F238E27FC236}">
                <a16:creationId xmlns:a16="http://schemas.microsoft.com/office/drawing/2014/main" id="{7A8C66A5-2E2A-A778-B619-FA01C7A5323C}"/>
              </a:ext>
            </a:extLst>
          </p:cNvPr>
          <p:cNvCxnSpPr>
            <a:cxnSpLocks/>
            <a:stCxn id="12" idx="6"/>
            <a:endCxn id="5" idx="1"/>
          </p:cNvCxnSpPr>
          <p:nvPr/>
        </p:nvCxnSpPr>
        <p:spPr>
          <a:xfrm>
            <a:off x="1847781" y="1677493"/>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17;p56">
            <a:extLst>
              <a:ext uri="{FF2B5EF4-FFF2-40B4-BE49-F238E27FC236}">
                <a16:creationId xmlns:a16="http://schemas.microsoft.com/office/drawing/2014/main" id="{28EE9F05-30C2-10C2-CF8D-67A30E414D04}"/>
              </a:ext>
            </a:extLst>
          </p:cNvPr>
          <p:cNvCxnSpPr>
            <a:cxnSpLocks/>
            <a:stCxn id="17" idx="6"/>
            <a:endCxn id="5" idx="1"/>
          </p:cNvCxnSpPr>
          <p:nvPr/>
        </p:nvCxnSpPr>
        <p:spPr>
          <a:xfrm>
            <a:off x="1847781" y="2217820"/>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8;p56">
            <a:extLst>
              <a:ext uri="{FF2B5EF4-FFF2-40B4-BE49-F238E27FC236}">
                <a16:creationId xmlns:a16="http://schemas.microsoft.com/office/drawing/2014/main" id="{41673A02-5FBA-FDA2-FE49-053352276353}"/>
              </a:ext>
            </a:extLst>
          </p:cNvPr>
          <p:cNvCxnSpPr>
            <a:cxnSpLocks/>
            <a:stCxn id="20" idx="6"/>
          </p:cNvCxnSpPr>
          <p:nvPr/>
        </p:nvCxnSpPr>
        <p:spPr>
          <a:xfrm>
            <a:off x="1847781" y="2820329"/>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8;p56">
            <a:extLst>
              <a:ext uri="{FF2B5EF4-FFF2-40B4-BE49-F238E27FC236}">
                <a16:creationId xmlns:a16="http://schemas.microsoft.com/office/drawing/2014/main" id="{64C5D4EB-AFC0-73A4-2BF7-F152850C5D77}"/>
              </a:ext>
            </a:extLst>
          </p:cNvPr>
          <p:cNvCxnSpPr>
            <a:cxnSpLocks/>
            <a:stCxn id="21" idx="6"/>
            <a:endCxn id="5" idx="2"/>
          </p:cNvCxnSpPr>
          <p:nvPr/>
        </p:nvCxnSpPr>
        <p:spPr>
          <a:xfrm>
            <a:off x="1847781" y="3438426"/>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18;p56">
            <a:extLst>
              <a:ext uri="{FF2B5EF4-FFF2-40B4-BE49-F238E27FC236}">
                <a16:creationId xmlns:a16="http://schemas.microsoft.com/office/drawing/2014/main" id="{A9E77878-147E-F58F-DC68-98E5587B5D2B}"/>
              </a:ext>
            </a:extLst>
          </p:cNvPr>
          <p:cNvCxnSpPr>
            <a:cxnSpLocks/>
            <a:stCxn id="47" idx="3"/>
          </p:cNvCxnSpPr>
          <p:nvPr/>
        </p:nvCxnSpPr>
        <p:spPr>
          <a:xfrm flipV="1">
            <a:off x="1833505" y="3813643"/>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43" name="Google Shape;422;p56">
            <a:extLst>
              <a:ext uri="{FF2B5EF4-FFF2-40B4-BE49-F238E27FC236}">
                <a16:creationId xmlns:a16="http://schemas.microsoft.com/office/drawing/2014/main" id="{4DC0F122-C542-3F02-C6F7-C7979581F68B}"/>
              </a:ext>
            </a:extLst>
          </p:cNvPr>
          <p:cNvCxnSpPr>
            <a:cxnSpLocks/>
          </p:cNvCxnSpPr>
          <p:nvPr/>
        </p:nvCxnSpPr>
        <p:spPr>
          <a:xfrm>
            <a:off x="3962400" y="3667236"/>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49" name="TextBox 48">
            <a:extLst>
              <a:ext uri="{FF2B5EF4-FFF2-40B4-BE49-F238E27FC236}">
                <a16:creationId xmlns:a16="http://schemas.microsoft.com/office/drawing/2014/main" id="{B0DBE0BB-7DFB-BC3C-3030-B302684D337F}"/>
              </a:ext>
            </a:extLst>
          </p:cNvPr>
          <p:cNvSpPr txBox="1"/>
          <p:nvPr/>
        </p:nvSpPr>
        <p:spPr>
          <a:xfrm>
            <a:off x="4668218" y="336987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2" name="Google Shape;409;p56">
            <a:extLst>
              <a:ext uri="{FF2B5EF4-FFF2-40B4-BE49-F238E27FC236}">
                <a16:creationId xmlns:a16="http://schemas.microsoft.com/office/drawing/2014/main" id="{FB0EE3F5-7961-AA38-4235-F6DEFBF46EB7}"/>
              </a:ext>
            </a:extLst>
          </p:cNvPr>
          <p:cNvSpPr/>
          <p:nvPr/>
        </p:nvSpPr>
        <p:spPr>
          <a:xfrm>
            <a:off x="3442611" y="1889369"/>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3" name="Google Shape;416;p56">
            <a:extLst>
              <a:ext uri="{FF2B5EF4-FFF2-40B4-BE49-F238E27FC236}">
                <a16:creationId xmlns:a16="http://schemas.microsoft.com/office/drawing/2014/main" id="{27C9730F-8033-62C4-AE4E-E9FE8371AFE9}"/>
              </a:ext>
            </a:extLst>
          </p:cNvPr>
          <p:cNvCxnSpPr>
            <a:cxnSpLocks/>
            <a:stCxn id="12" idx="6"/>
          </p:cNvCxnSpPr>
          <p:nvPr/>
        </p:nvCxnSpPr>
        <p:spPr>
          <a:xfrm>
            <a:off x="1847781" y="1677493"/>
            <a:ext cx="1579039" cy="373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6;p56">
            <a:extLst>
              <a:ext uri="{FF2B5EF4-FFF2-40B4-BE49-F238E27FC236}">
                <a16:creationId xmlns:a16="http://schemas.microsoft.com/office/drawing/2014/main" id="{52D7809D-3179-E85E-0131-B3C25B1F6C98}"/>
              </a:ext>
            </a:extLst>
          </p:cNvPr>
          <p:cNvCxnSpPr>
            <a:cxnSpLocks/>
            <a:stCxn id="17" idx="6"/>
            <a:endCxn id="2" idx="2"/>
          </p:cNvCxnSpPr>
          <p:nvPr/>
        </p:nvCxnSpPr>
        <p:spPr>
          <a:xfrm flipV="1">
            <a:off x="1847781" y="2169555"/>
            <a:ext cx="1594830" cy="48265"/>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18;p56">
            <a:extLst>
              <a:ext uri="{FF2B5EF4-FFF2-40B4-BE49-F238E27FC236}">
                <a16:creationId xmlns:a16="http://schemas.microsoft.com/office/drawing/2014/main" id="{F4B141B3-ECB6-C71D-AB85-4FDBD60AAF3B}"/>
              </a:ext>
            </a:extLst>
          </p:cNvPr>
          <p:cNvCxnSpPr>
            <a:cxnSpLocks/>
            <a:stCxn id="20" idx="6"/>
            <a:endCxn id="2" idx="2"/>
          </p:cNvCxnSpPr>
          <p:nvPr/>
        </p:nvCxnSpPr>
        <p:spPr>
          <a:xfrm flipV="1">
            <a:off x="1847781" y="2169555"/>
            <a:ext cx="1594830" cy="650774"/>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19;p56">
            <a:extLst>
              <a:ext uri="{FF2B5EF4-FFF2-40B4-BE49-F238E27FC236}">
                <a16:creationId xmlns:a16="http://schemas.microsoft.com/office/drawing/2014/main" id="{38797FB1-87B3-BE99-8D01-B2848DC6B6BD}"/>
              </a:ext>
            </a:extLst>
          </p:cNvPr>
          <p:cNvCxnSpPr>
            <a:cxnSpLocks/>
            <a:stCxn id="21" idx="6"/>
          </p:cNvCxnSpPr>
          <p:nvPr/>
        </p:nvCxnSpPr>
        <p:spPr>
          <a:xfrm flipV="1">
            <a:off x="1847781" y="2306704"/>
            <a:ext cx="1579039" cy="1131722"/>
          </a:xfrm>
          <a:prstGeom prst="straightConnector1">
            <a:avLst/>
          </a:prstGeom>
          <a:noFill/>
          <a:ln w="9525" cap="flat" cmpd="sng">
            <a:solidFill>
              <a:schemeClr val="accent1"/>
            </a:solidFill>
            <a:prstDash val="solid"/>
            <a:miter lim="800000"/>
            <a:headEnd type="none" w="sm" len="sm"/>
            <a:tailEnd type="triangle" w="med" len="med"/>
          </a:ln>
        </p:spPr>
      </p:cxnSp>
      <p:cxnSp>
        <p:nvCxnSpPr>
          <p:cNvPr id="34" name="Google Shape;421;p56">
            <a:extLst>
              <a:ext uri="{FF2B5EF4-FFF2-40B4-BE49-F238E27FC236}">
                <a16:creationId xmlns:a16="http://schemas.microsoft.com/office/drawing/2014/main" id="{B0D4CE3B-00B9-6468-692D-519EF5DD2AA2}"/>
              </a:ext>
            </a:extLst>
          </p:cNvPr>
          <p:cNvCxnSpPr>
            <a:cxnSpLocks/>
            <a:stCxn id="47" idx="3"/>
            <a:endCxn id="2" idx="3"/>
          </p:cNvCxnSpPr>
          <p:nvPr/>
        </p:nvCxnSpPr>
        <p:spPr>
          <a:xfrm flipV="1">
            <a:off x="1833505" y="2367676"/>
            <a:ext cx="1686474" cy="2213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38" name="Google Shape;422;p56">
            <a:extLst>
              <a:ext uri="{FF2B5EF4-FFF2-40B4-BE49-F238E27FC236}">
                <a16:creationId xmlns:a16="http://schemas.microsoft.com/office/drawing/2014/main" id="{44D24122-C7B9-8D2C-17F5-081685ABED2C}"/>
              </a:ext>
            </a:extLst>
          </p:cNvPr>
          <p:cNvCxnSpPr>
            <a:cxnSpLocks/>
          </p:cNvCxnSpPr>
          <p:nvPr/>
        </p:nvCxnSpPr>
        <p:spPr>
          <a:xfrm>
            <a:off x="3962400" y="2163242"/>
            <a:ext cx="705818" cy="0"/>
          </a:xfrm>
          <a:prstGeom prst="straightConnector1">
            <a:avLst/>
          </a:prstGeom>
          <a:noFill/>
          <a:ln w="9525" cap="flat" cmpd="sng">
            <a:solidFill>
              <a:schemeClr val="accent1"/>
            </a:solidFill>
            <a:prstDash val="solid"/>
            <a:miter lim="800000"/>
            <a:headEnd type="none" w="sm" len="sm"/>
            <a:tailEnd type="triangle" w="med" len="med"/>
          </a:ln>
        </p:spPr>
      </p:cxnSp>
      <p:sp>
        <p:nvSpPr>
          <p:cNvPr id="39" name="TextBox 38">
            <a:extLst>
              <a:ext uri="{FF2B5EF4-FFF2-40B4-BE49-F238E27FC236}">
                <a16:creationId xmlns:a16="http://schemas.microsoft.com/office/drawing/2014/main" id="{D72C84A6-4990-BE77-CB0C-E90EF7ED0C7A}"/>
              </a:ext>
            </a:extLst>
          </p:cNvPr>
          <p:cNvSpPr txBox="1"/>
          <p:nvPr/>
        </p:nvSpPr>
        <p:spPr>
          <a:xfrm>
            <a:off x="4668218" y="188589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6" name="Rectangle 89">
            <a:extLst>
              <a:ext uri="{FF2B5EF4-FFF2-40B4-BE49-F238E27FC236}">
                <a16:creationId xmlns:a16="http://schemas.microsoft.com/office/drawing/2014/main" id="{9B0E6165-EAFC-E7C1-E214-D20ADF0DBEA7}"/>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b="0" kern="0" dirty="0">
                <a:latin typeface="Times New Roman" panose="02020603050405020304" pitchFamily="18" charset="0"/>
                <a:ea typeface="ＭＳ Ｐゴシック" charset="-128"/>
                <a:cs typeface="Times New Roman" panose="02020603050405020304" pitchFamily="18" charset="0"/>
              </a:rPr>
              <a:t>As in biological neurons, we can combine neurons to handle complex tasks.</a:t>
            </a:r>
          </a:p>
        </p:txBody>
      </p:sp>
      <p:sp>
        <p:nvSpPr>
          <p:cNvPr id="8" name="Rectangle 7">
            <a:extLst>
              <a:ext uri="{FF2B5EF4-FFF2-40B4-BE49-F238E27FC236}">
                <a16:creationId xmlns:a16="http://schemas.microsoft.com/office/drawing/2014/main" id="{10F1F587-88D8-6049-4143-AD686F21A7C8}"/>
              </a:ext>
            </a:extLst>
          </p:cNvPr>
          <p:cNvSpPr txBox="1">
            <a:spLocks noChangeArrowheads="1"/>
          </p:cNvSpPr>
          <p:nvPr/>
        </p:nvSpPr>
        <p:spPr bwMode="auto">
          <a:xfrm>
            <a:off x="1908893" y="5072501"/>
            <a:ext cx="3222171" cy="1321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11113" indent="-11113" eaLnBrk="0" fontAlgn="base" hangingPunct="0">
              <a:lnSpc>
                <a:spcPct val="90000"/>
              </a:lnSpc>
              <a:spcBef>
                <a:spcPts val="1200"/>
              </a:spcBef>
              <a:spcAft>
                <a:spcPct val="0"/>
              </a:spcAft>
              <a:buClr>
                <a:schemeClr val="tx1"/>
              </a:buClr>
              <a:buSzPct val="100000"/>
              <a:buFont typeface="Wingdings" charset="0"/>
              <a:buNone/>
              <a:defRPr/>
            </a:pPr>
            <a:r>
              <a:rPr lang="en-US" b="0" kern="0" dirty="0"/>
              <a:t>We can add as many neurons as we like (cleverly) </a:t>
            </a:r>
          </a:p>
          <a:p>
            <a:pPr marL="11113" indent="-11113" eaLnBrk="0" fontAlgn="base" hangingPunct="0">
              <a:lnSpc>
                <a:spcPct val="90000"/>
              </a:lnSpc>
              <a:spcBef>
                <a:spcPts val="1200"/>
              </a:spcBef>
              <a:spcAft>
                <a:spcPct val="0"/>
              </a:spcAft>
              <a:buClr>
                <a:schemeClr val="tx1"/>
              </a:buClr>
              <a:buSzPct val="100000"/>
              <a:buFont typeface="Wingdings" charset="0"/>
              <a:buNone/>
              <a:defRPr/>
            </a:pPr>
            <a:r>
              <a:rPr lang="en-US" b="0" kern="0" dirty="0"/>
              <a:t>Each neuron may provide a different perspective on the data.</a:t>
            </a:r>
            <a:endParaRPr lang="en-US" kern="0" dirty="0"/>
          </a:p>
        </p:txBody>
      </p:sp>
    </p:spTree>
    <p:extLst>
      <p:ext uri="{BB962C8B-B14F-4D97-AF65-F5344CB8AC3E}">
        <p14:creationId xmlns:p14="http://schemas.microsoft.com/office/powerpoint/2010/main" val="22211011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DADA7D7-F8B2-4917-B79D-AFBA688A26C8}"/>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773ADF77-E868-EF2C-3A6F-52CAD10A0B82}"/>
              </a:ext>
            </a:extLst>
          </p:cNvPr>
          <p:cNvSpPr>
            <a:spLocks noGrp="1" noChangeArrowheads="1"/>
          </p:cNvSpPr>
          <p:nvPr>
            <p:ph type="title"/>
          </p:nvPr>
        </p:nvSpPr>
        <p:spPr/>
        <p:txBody>
          <a:bodyPr/>
          <a:lstStyle/>
          <a:p>
            <a:pPr>
              <a:defRPr/>
            </a:pPr>
            <a:r>
              <a:rPr lang="en-US" dirty="0">
                <a:cs typeface="+mj-cs"/>
              </a:rPr>
              <a:t>Neural network</a:t>
            </a:r>
          </a:p>
        </p:txBody>
      </p:sp>
      <p:sp>
        <p:nvSpPr>
          <p:cNvPr id="8" name="Rectangle 89">
            <a:extLst>
              <a:ext uri="{FF2B5EF4-FFF2-40B4-BE49-F238E27FC236}">
                <a16:creationId xmlns:a16="http://schemas.microsoft.com/office/drawing/2014/main" id="{7BF7DCCF-EA84-FED0-A57F-D487013F2B90}"/>
              </a:ext>
            </a:extLst>
          </p:cNvPr>
          <p:cNvSpPr txBox="1">
            <a:spLocks noChangeArrowheads="1"/>
          </p:cNvSpPr>
          <p:nvPr/>
        </p:nvSpPr>
        <p:spPr bwMode="auto">
          <a:xfrm>
            <a:off x="371564" y="736726"/>
            <a:ext cx="8610600" cy="48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sz="2000" kern="0" dirty="0">
                <a:latin typeface="Times New Roman" panose="02020603050405020304" pitchFamily="18" charset="0"/>
                <a:ea typeface="ＭＳ Ｐゴシック" charset="-128"/>
                <a:cs typeface="Times New Roman" panose="02020603050405020304" pitchFamily="18" charset="0"/>
              </a:rPr>
              <a:t>Two-layer </a:t>
            </a:r>
            <a:r>
              <a:rPr lang="en-US" altLang="en-US" sz="2000" b="0" kern="0" dirty="0">
                <a:latin typeface="Times New Roman" panose="02020603050405020304" pitchFamily="18" charset="0"/>
                <a:ea typeface="ＭＳ Ｐゴシック" charset="-128"/>
                <a:cs typeface="Times New Roman" panose="02020603050405020304" pitchFamily="18" charset="0"/>
              </a:rPr>
              <a:t>neural network</a:t>
            </a:r>
            <a:endParaRPr lang="en-US" altLang="en-US" b="0" kern="0" dirty="0">
              <a:latin typeface="Times New Roman" panose="02020603050405020304" pitchFamily="18" charset="0"/>
              <a:ea typeface="ＭＳ Ｐゴシック" charset="-128"/>
              <a:cs typeface="Times New Roman" panose="02020603050405020304" pitchFamily="18" charset="0"/>
            </a:endParaRPr>
          </a:p>
        </p:txBody>
      </p:sp>
      <p:sp>
        <p:nvSpPr>
          <p:cNvPr id="14" name="Left Brace 13">
            <a:extLst>
              <a:ext uri="{FF2B5EF4-FFF2-40B4-BE49-F238E27FC236}">
                <a16:creationId xmlns:a16="http://schemas.microsoft.com/office/drawing/2014/main" id="{DAA85DB4-D04B-5DC3-5CBB-B62F58F7A737}"/>
              </a:ext>
            </a:extLst>
          </p:cNvPr>
          <p:cNvSpPr/>
          <p:nvPr/>
        </p:nvSpPr>
        <p:spPr bwMode="auto">
          <a:xfrm rot="16200000">
            <a:off x="2847703" y="4038963"/>
            <a:ext cx="240214" cy="1489618"/>
          </a:xfrm>
          <a:prstGeom prst="leftBrace">
            <a:avLst/>
          </a:pr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9"/>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15" name="TextBox 14">
            <a:extLst>
              <a:ext uri="{FF2B5EF4-FFF2-40B4-BE49-F238E27FC236}">
                <a16:creationId xmlns:a16="http://schemas.microsoft.com/office/drawing/2014/main" id="{480DE3FA-6826-2EA4-F80B-F111A7721757}"/>
              </a:ext>
            </a:extLst>
          </p:cNvPr>
          <p:cNvSpPr txBox="1"/>
          <p:nvPr/>
        </p:nvSpPr>
        <p:spPr>
          <a:xfrm>
            <a:off x="2514600" y="4903879"/>
            <a:ext cx="1003801"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1</a:t>
            </a:r>
            <a:r>
              <a:rPr lang="en-US" b="0" baseline="30000" dirty="0">
                <a:latin typeface="Times New Roman" panose="02020603050405020304" pitchFamily="18" charset="0"/>
                <a:cs typeface="Times New Roman" panose="02020603050405020304" pitchFamily="18" charset="0"/>
              </a:rPr>
              <a:t>st</a:t>
            </a:r>
            <a:r>
              <a:rPr lang="en-US" b="0" dirty="0">
                <a:latin typeface="Times New Roman" panose="02020603050405020304" pitchFamily="18" charset="0"/>
                <a:cs typeface="Times New Roman" panose="02020603050405020304" pitchFamily="18" charset="0"/>
              </a:rPr>
              <a:t> layer</a:t>
            </a:r>
          </a:p>
        </p:txBody>
      </p:sp>
      <p:sp>
        <p:nvSpPr>
          <p:cNvPr id="32" name="Left Brace 31">
            <a:extLst>
              <a:ext uri="{FF2B5EF4-FFF2-40B4-BE49-F238E27FC236}">
                <a16:creationId xmlns:a16="http://schemas.microsoft.com/office/drawing/2014/main" id="{61AE4B0A-78A0-D59E-36B9-E04D0650EF28}"/>
              </a:ext>
            </a:extLst>
          </p:cNvPr>
          <p:cNvSpPr/>
          <p:nvPr/>
        </p:nvSpPr>
        <p:spPr bwMode="auto">
          <a:xfrm rot="16200000">
            <a:off x="4600303" y="4050578"/>
            <a:ext cx="240214" cy="1489618"/>
          </a:xfrm>
          <a:prstGeom prst="leftBrace">
            <a:avLst/>
          </a:pr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9"/>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33" name="TextBox 32">
            <a:extLst>
              <a:ext uri="{FF2B5EF4-FFF2-40B4-BE49-F238E27FC236}">
                <a16:creationId xmlns:a16="http://schemas.microsoft.com/office/drawing/2014/main" id="{B647F00C-B4C5-2D7A-D659-0FED93753567}"/>
              </a:ext>
            </a:extLst>
          </p:cNvPr>
          <p:cNvSpPr txBox="1"/>
          <p:nvPr/>
        </p:nvSpPr>
        <p:spPr>
          <a:xfrm>
            <a:off x="4267200" y="4915494"/>
            <a:ext cx="1058303"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2</a:t>
            </a:r>
            <a:r>
              <a:rPr lang="en-US" b="0" baseline="30000" dirty="0">
                <a:latin typeface="Times New Roman" panose="02020603050405020304" pitchFamily="18" charset="0"/>
                <a:cs typeface="Times New Roman" panose="02020603050405020304" pitchFamily="18" charset="0"/>
              </a:rPr>
              <a:t>nd</a:t>
            </a:r>
            <a:r>
              <a:rPr lang="en-US" b="0" dirty="0">
                <a:latin typeface="Times New Roman" panose="02020603050405020304" pitchFamily="18" charset="0"/>
                <a:cs typeface="Times New Roman" panose="02020603050405020304" pitchFamily="18" charset="0"/>
              </a:rPr>
              <a:t> layer</a:t>
            </a:r>
          </a:p>
        </p:txBody>
      </p:sp>
      <p:grpSp>
        <p:nvGrpSpPr>
          <p:cNvPr id="19" name="Group 18">
            <a:extLst>
              <a:ext uri="{FF2B5EF4-FFF2-40B4-BE49-F238E27FC236}">
                <a16:creationId xmlns:a16="http://schemas.microsoft.com/office/drawing/2014/main" id="{DE4F67F8-1F21-C17E-BAC1-DEA1FD79EB6D}"/>
              </a:ext>
            </a:extLst>
          </p:cNvPr>
          <p:cNvGrpSpPr/>
          <p:nvPr/>
        </p:nvGrpSpPr>
        <p:grpSpPr>
          <a:xfrm>
            <a:off x="1458081" y="1479266"/>
            <a:ext cx="5312024" cy="3317807"/>
            <a:chOff x="2313039" y="2260424"/>
            <a:chExt cx="5312024" cy="3317807"/>
          </a:xfrm>
        </p:grpSpPr>
        <p:sp>
          <p:nvSpPr>
            <p:cNvPr id="29" name="Google Shape;409;p56">
              <a:extLst>
                <a:ext uri="{FF2B5EF4-FFF2-40B4-BE49-F238E27FC236}">
                  <a16:creationId xmlns:a16="http://schemas.microsoft.com/office/drawing/2014/main" id="{87C89698-6241-399C-2A3A-EDCD42ADEA95}"/>
                </a:ext>
              </a:extLst>
            </p:cNvPr>
            <p:cNvSpPr/>
            <p:nvPr/>
          </p:nvSpPr>
          <p:spPr>
            <a:xfrm>
              <a:off x="4307985" y="3417660"/>
              <a:ext cx="528300" cy="560371"/>
            </a:xfrm>
            <a:prstGeom prst="ellipse">
              <a:avLst/>
            </a:prstGeom>
            <a:blipFill rotWithShape="1">
              <a:blip r:embed="rId10">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5" name="Google Shape;410;p56">
              <a:extLst>
                <a:ext uri="{FF2B5EF4-FFF2-40B4-BE49-F238E27FC236}">
                  <a16:creationId xmlns:a16="http://schemas.microsoft.com/office/drawing/2014/main" id="{C324DCC2-4C93-8EAF-75EC-E39C0D2CC3BE}"/>
                </a:ext>
              </a:extLst>
            </p:cNvPr>
            <p:cNvSpPr/>
            <p:nvPr/>
          </p:nvSpPr>
          <p:spPr>
            <a:xfrm>
              <a:off x="2323320" y="2260424"/>
              <a:ext cx="389700" cy="389400"/>
            </a:xfrm>
            <a:prstGeom prst="ellipse">
              <a:avLst/>
            </a:prstGeom>
            <a:blipFill rotWithShape="1">
              <a:blip r:embed="rId11">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6" name="Google Shape;411;p56">
              <a:extLst>
                <a:ext uri="{FF2B5EF4-FFF2-40B4-BE49-F238E27FC236}">
                  <a16:creationId xmlns:a16="http://schemas.microsoft.com/office/drawing/2014/main" id="{D53ABA9C-0649-112A-D8F1-C8DDE8DC0C77}"/>
                </a:ext>
              </a:extLst>
            </p:cNvPr>
            <p:cNvSpPr/>
            <p:nvPr/>
          </p:nvSpPr>
          <p:spPr>
            <a:xfrm>
              <a:off x="2323320" y="2800751"/>
              <a:ext cx="389700" cy="389400"/>
            </a:xfrm>
            <a:prstGeom prst="ellipse">
              <a:avLst/>
            </a:prstGeom>
            <a:blipFill rotWithShape="1">
              <a:blip r:embed="rId12">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9" name="Google Shape;412;p56">
              <a:extLst>
                <a:ext uri="{FF2B5EF4-FFF2-40B4-BE49-F238E27FC236}">
                  <a16:creationId xmlns:a16="http://schemas.microsoft.com/office/drawing/2014/main" id="{6D545481-A08A-720B-6DA3-7D30F8FFE41A}"/>
                </a:ext>
              </a:extLst>
            </p:cNvPr>
            <p:cNvSpPr/>
            <p:nvPr/>
          </p:nvSpPr>
          <p:spPr>
            <a:xfrm>
              <a:off x="2323320" y="3403260"/>
              <a:ext cx="389700" cy="389400"/>
            </a:xfrm>
            <a:prstGeom prst="ellipse">
              <a:avLst/>
            </a:prstGeom>
            <a:blipFill rotWithShape="1">
              <a:blip r:embed="rId1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40" name="Google Shape;413;p56">
              <a:extLst>
                <a:ext uri="{FF2B5EF4-FFF2-40B4-BE49-F238E27FC236}">
                  <a16:creationId xmlns:a16="http://schemas.microsoft.com/office/drawing/2014/main" id="{56C5554D-A99E-A197-8DBD-00CDF2C7B8A6}"/>
                </a:ext>
              </a:extLst>
            </p:cNvPr>
            <p:cNvSpPr/>
            <p:nvPr/>
          </p:nvSpPr>
          <p:spPr>
            <a:xfrm>
              <a:off x="2323320" y="4021357"/>
              <a:ext cx="389700" cy="389400"/>
            </a:xfrm>
            <a:prstGeom prst="ellipse">
              <a:avLst/>
            </a:prstGeom>
            <a:blipFill rotWithShape="1">
              <a:blip r:embed="rId1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16;p56">
              <a:extLst>
                <a:ext uri="{FF2B5EF4-FFF2-40B4-BE49-F238E27FC236}">
                  <a16:creationId xmlns:a16="http://schemas.microsoft.com/office/drawing/2014/main" id="{091E13E3-2FAF-B4DC-8461-DC6DC06C8199}"/>
                </a:ext>
              </a:extLst>
            </p:cNvPr>
            <p:cNvCxnSpPr>
              <a:cxnSpLocks/>
              <a:stCxn id="35" idx="6"/>
              <a:endCxn id="29" idx="1"/>
            </p:cNvCxnSpPr>
            <p:nvPr/>
          </p:nvCxnSpPr>
          <p:spPr>
            <a:xfrm>
              <a:off x="2713020" y="2455124"/>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42" name="Google Shape;417;p56">
              <a:extLst>
                <a:ext uri="{FF2B5EF4-FFF2-40B4-BE49-F238E27FC236}">
                  <a16:creationId xmlns:a16="http://schemas.microsoft.com/office/drawing/2014/main" id="{1D71ECA5-DDD8-79C3-1C3E-62837FA51409}"/>
                </a:ext>
              </a:extLst>
            </p:cNvPr>
            <p:cNvCxnSpPr>
              <a:cxnSpLocks/>
              <a:stCxn id="36" idx="6"/>
            </p:cNvCxnSpPr>
            <p:nvPr/>
          </p:nvCxnSpPr>
          <p:spPr>
            <a:xfrm>
              <a:off x="2713020" y="299545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44" name="Google Shape;418;p56">
              <a:extLst>
                <a:ext uri="{FF2B5EF4-FFF2-40B4-BE49-F238E27FC236}">
                  <a16:creationId xmlns:a16="http://schemas.microsoft.com/office/drawing/2014/main" id="{F2619761-56D6-7FBB-B658-8477E7A93987}"/>
                </a:ext>
              </a:extLst>
            </p:cNvPr>
            <p:cNvCxnSpPr>
              <a:cxnSpLocks/>
              <a:stCxn id="39" idx="6"/>
              <a:endCxn id="29" idx="2"/>
            </p:cNvCxnSpPr>
            <p:nvPr/>
          </p:nvCxnSpPr>
          <p:spPr>
            <a:xfrm>
              <a:off x="2713020" y="3597960"/>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45" name="Google Shape;419;p56">
              <a:extLst>
                <a:ext uri="{FF2B5EF4-FFF2-40B4-BE49-F238E27FC236}">
                  <a16:creationId xmlns:a16="http://schemas.microsoft.com/office/drawing/2014/main" id="{63A62D62-DF56-B19D-0201-8D4412FDD3B7}"/>
                </a:ext>
              </a:extLst>
            </p:cNvPr>
            <p:cNvCxnSpPr>
              <a:cxnSpLocks/>
              <a:stCxn id="40" idx="6"/>
            </p:cNvCxnSpPr>
            <p:nvPr/>
          </p:nvCxnSpPr>
          <p:spPr>
            <a:xfrm flipV="1">
              <a:off x="2713020" y="3731913"/>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49" name="Google Shape;421;p56">
              <a:extLst>
                <a:ext uri="{FF2B5EF4-FFF2-40B4-BE49-F238E27FC236}">
                  <a16:creationId xmlns:a16="http://schemas.microsoft.com/office/drawing/2014/main" id="{83F71415-4922-AB6F-1FAF-559363153A2D}"/>
                </a:ext>
              </a:extLst>
            </p:cNvPr>
            <p:cNvCxnSpPr>
              <a:cxnSpLocks/>
              <a:stCxn id="52" idx="6"/>
              <a:endCxn id="29" idx="3"/>
            </p:cNvCxnSpPr>
            <p:nvPr/>
          </p:nvCxnSpPr>
          <p:spPr>
            <a:xfrm flipV="1">
              <a:off x="2697229" y="3895967"/>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22;p56">
              <a:extLst>
                <a:ext uri="{FF2B5EF4-FFF2-40B4-BE49-F238E27FC236}">
                  <a16:creationId xmlns:a16="http://schemas.microsoft.com/office/drawing/2014/main" id="{4B208058-FE3F-61A2-833E-1E0F8C376CFC}"/>
                </a:ext>
              </a:extLst>
            </p:cNvPr>
            <p:cNvCxnSpPr>
              <a:cxnSpLocks/>
              <a:stCxn id="29" idx="6"/>
              <a:endCxn id="23558" idx="2"/>
            </p:cNvCxnSpPr>
            <p:nvPr/>
          </p:nvCxnSpPr>
          <p:spPr>
            <a:xfrm>
              <a:off x="4836285" y="36978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51" name="TextBox 50">
              <a:extLst>
                <a:ext uri="{FF2B5EF4-FFF2-40B4-BE49-F238E27FC236}">
                  <a16:creationId xmlns:a16="http://schemas.microsoft.com/office/drawing/2014/main" id="{96D386C0-B0E4-57B1-ADC4-CFC376E611B6}"/>
                </a:ext>
              </a:extLst>
            </p:cNvPr>
            <p:cNvSpPr txBox="1"/>
            <p:nvPr/>
          </p:nvSpPr>
          <p:spPr>
            <a:xfrm>
              <a:off x="2323320" y="4599622"/>
              <a:ext cx="441146" cy="400110"/>
            </a:xfrm>
            <a:prstGeom prst="rect">
              <a:avLst/>
            </a:prstGeom>
            <a:noFill/>
          </p:spPr>
          <p:txBody>
            <a:bodyPr wrap="none" rtlCol="0">
              <a:spAutoFit/>
            </a:bodyPr>
            <a:lstStyle/>
            <a:p>
              <a:r>
                <a:rPr lang="en-US" dirty="0"/>
                <a:t>…</a:t>
              </a:r>
            </a:p>
          </p:txBody>
        </p:sp>
        <p:sp>
          <p:nvSpPr>
            <p:cNvPr id="52" name="Oval 51">
              <a:extLst>
                <a:ext uri="{FF2B5EF4-FFF2-40B4-BE49-F238E27FC236}">
                  <a16:creationId xmlns:a16="http://schemas.microsoft.com/office/drawing/2014/main" id="{2B2B826E-E83B-D7DD-F6EE-00916555BD6A}"/>
                </a:ext>
              </a:extLst>
            </p:cNvPr>
            <p:cNvSpPr/>
            <p:nvPr/>
          </p:nvSpPr>
          <p:spPr bwMode="auto">
            <a:xfrm>
              <a:off x="2313039" y="5188361"/>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53" name="TextBox 52">
              <a:extLst>
                <a:ext uri="{FF2B5EF4-FFF2-40B4-BE49-F238E27FC236}">
                  <a16:creationId xmlns:a16="http://schemas.microsoft.com/office/drawing/2014/main" id="{AB2F387A-E73B-74FD-6870-CB240E33A79E}"/>
                </a:ext>
              </a:extLst>
            </p:cNvPr>
            <p:cNvSpPr txBox="1"/>
            <p:nvPr/>
          </p:nvSpPr>
          <p:spPr>
            <a:xfrm>
              <a:off x="2323320" y="515884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x</a:t>
              </a:r>
              <a:r>
                <a:rPr lang="en-US" sz="1100" b="0" dirty="0">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54" name="TextBox 53">
              <a:extLst>
                <a:ext uri="{FF2B5EF4-FFF2-40B4-BE49-F238E27FC236}">
                  <a16:creationId xmlns:a16="http://schemas.microsoft.com/office/drawing/2014/main" id="{EBE9ABB9-861A-BBD6-3D5D-7B38CFD4BC82}"/>
                </a:ext>
              </a:extLst>
            </p:cNvPr>
            <p:cNvSpPr txBox="1"/>
            <p:nvPr/>
          </p:nvSpPr>
          <p:spPr>
            <a:xfrm>
              <a:off x="7326583" y="3444631"/>
              <a:ext cx="298480"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endParaRPr lang="en-US" b="0" dirty="0">
                <a:latin typeface="Times New Roman" panose="02020603050405020304" pitchFamily="18" charset="0"/>
                <a:cs typeface="Times New Roman" panose="02020603050405020304" pitchFamily="18" charset="0"/>
              </a:endParaRPr>
            </a:p>
          </p:txBody>
        </p:sp>
        <p:sp>
          <p:nvSpPr>
            <p:cNvPr id="55" name="Google Shape;409;p56">
              <a:extLst>
                <a:ext uri="{FF2B5EF4-FFF2-40B4-BE49-F238E27FC236}">
                  <a16:creationId xmlns:a16="http://schemas.microsoft.com/office/drawing/2014/main" id="{1D36ADFD-838D-BF62-CFAF-4DE039F4D87A}"/>
                </a:ext>
              </a:extLst>
            </p:cNvPr>
            <p:cNvSpPr/>
            <p:nvPr/>
          </p:nvSpPr>
          <p:spPr>
            <a:xfrm>
              <a:off x="4307850" y="4163583"/>
              <a:ext cx="528300" cy="560371"/>
            </a:xfrm>
            <a:prstGeom prst="ellipse">
              <a:avLst/>
            </a:prstGeom>
            <a:blipFill rotWithShape="1">
              <a:blip r:embed="rId10">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56" name="Google Shape;416;p56">
              <a:extLst>
                <a:ext uri="{FF2B5EF4-FFF2-40B4-BE49-F238E27FC236}">
                  <a16:creationId xmlns:a16="http://schemas.microsoft.com/office/drawing/2014/main" id="{485AC5E4-133C-7F88-8C6F-84542D8E3709}"/>
                </a:ext>
              </a:extLst>
            </p:cNvPr>
            <p:cNvCxnSpPr>
              <a:cxnSpLocks/>
              <a:stCxn id="35" idx="6"/>
              <a:endCxn id="55" idx="1"/>
            </p:cNvCxnSpPr>
            <p:nvPr/>
          </p:nvCxnSpPr>
          <p:spPr>
            <a:xfrm>
              <a:off x="2713020" y="2455124"/>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57" name="Google Shape;417;p56">
              <a:extLst>
                <a:ext uri="{FF2B5EF4-FFF2-40B4-BE49-F238E27FC236}">
                  <a16:creationId xmlns:a16="http://schemas.microsoft.com/office/drawing/2014/main" id="{D137B8C5-E5D4-D8BB-6A12-BE206587B2EE}"/>
                </a:ext>
              </a:extLst>
            </p:cNvPr>
            <p:cNvCxnSpPr>
              <a:cxnSpLocks/>
              <a:stCxn id="36" idx="6"/>
              <a:endCxn id="55" idx="1"/>
            </p:cNvCxnSpPr>
            <p:nvPr/>
          </p:nvCxnSpPr>
          <p:spPr>
            <a:xfrm>
              <a:off x="2713020" y="2995451"/>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58" name="Google Shape;418;p56">
              <a:extLst>
                <a:ext uri="{FF2B5EF4-FFF2-40B4-BE49-F238E27FC236}">
                  <a16:creationId xmlns:a16="http://schemas.microsoft.com/office/drawing/2014/main" id="{CFA23DE0-3110-9035-4D58-835E41758DE0}"/>
                </a:ext>
              </a:extLst>
            </p:cNvPr>
            <p:cNvCxnSpPr>
              <a:cxnSpLocks/>
              <a:stCxn id="39" idx="6"/>
            </p:cNvCxnSpPr>
            <p:nvPr/>
          </p:nvCxnSpPr>
          <p:spPr>
            <a:xfrm>
              <a:off x="2713020" y="3597960"/>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8;p56">
              <a:extLst>
                <a:ext uri="{FF2B5EF4-FFF2-40B4-BE49-F238E27FC236}">
                  <a16:creationId xmlns:a16="http://schemas.microsoft.com/office/drawing/2014/main" id="{5BE149C9-EF18-EC6A-BFD9-C18E74B6DDAF}"/>
                </a:ext>
              </a:extLst>
            </p:cNvPr>
            <p:cNvCxnSpPr>
              <a:cxnSpLocks/>
              <a:stCxn id="40" idx="6"/>
              <a:endCxn id="55" idx="2"/>
            </p:cNvCxnSpPr>
            <p:nvPr/>
          </p:nvCxnSpPr>
          <p:spPr>
            <a:xfrm>
              <a:off x="2713020" y="4216057"/>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60" name="Google Shape;418;p56">
              <a:extLst>
                <a:ext uri="{FF2B5EF4-FFF2-40B4-BE49-F238E27FC236}">
                  <a16:creationId xmlns:a16="http://schemas.microsoft.com/office/drawing/2014/main" id="{8E4D7B35-43C2-E875-64F8-C3FAB24F6E75}"/>
                </a:ext>
              </a:extLst>
            </p:cNvPr>
            <p:cNvCxnSpPr>
              <a:cxnSpLocks/>
              <a:stCxn id="53" idx="3"/>
            </p:cNvCxnSpPr>
            <p:nvPr/>
          </p:nvCxnSpPr>
          <p:spPr>
            <a:xfrm flipV="1">
              <a:off x="2698744" y="4591274"/>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61" name="Google Shape;422;p56">
              <a:extLst>
                <a:ext uri="{FF2B5EF4-FFF2-40B4-BE49-F238E27FC236}">
                  <a16:creationId xmlns:a16="http://schemas.microsoft.com/office/drawing/2014/main" id="{F2CD3760-D9E0-6B30-FB71-7DEB83D09D77}"/>
                </a:ext>
              </a:extLst>
            </p:cNvPr>
            <p:cNvCxnSpPr>
              <a:cxnSpLocks/>
              <a:endCxn id="23558" idx="3"/>
            </p:cNvCxnSpPr>
            <p:nvPr/>
          </p:nvCxnSpPr>
          <p:spPr>
            <a:xfrm flipV="1">
              <a:off x="4827639" y="3902179"/>
              <a:ext cx="1247956" cy="542688"/>
            </a:xfrm>
            <a:prstGeom prst="straightConnector1">
              <a:avLst/>
            </a:prstGeom>
            <a:noFill/>
            <a:ln w="9525" cap="flat" cmpd="sng">
              <a:solidFill>
                <a:schemeClr val="accent1"/>
              </a:solidFill>
              <a:prstDash val="solid"/>
              <a:miter lim="800000"/>
              <a:headEnd type="none" w="sm" len="sm"/>
              <a:tailEnd type="triangle" w="med" len="med"/>
            </a:ln>
          </p:spPr>
        </p:cxnSp>
        <p:sp>
          <p:nvSpPr>
            <p:cNvPr id="62" name="Google Shape;409;p56">
              <a:extLst>
                <a:ext uri="{FF2B5EF4-FFF2-40B4-BE49-F238E27FC236}">
                  <a16:creationId xmlns:a16="http://schemas.microsoft.com/office/drawing/2014/main" id="{85431E76-4BB9-DD9B-77A4-897F9022A74F}"/>
                </a:ext>
              </a:extLst>
            </p:cNvPr>
            <p:cNvSpPr/>
            <p:nvPr/>
          </p:nvSpPr>
          <p:spPr>
            <a:xfrm>
              <a:off x="4307850" y="2667000"/>
              <a:ext cx="528300" cy="560371"/>
            </a:xfrm>
            <a:prstGeom prst="ellipse">
              <a:avLst/>
            </a:prstGeom>
            <a:blipFill rotWithShape="1">
              <a:blip r:embed="rId10">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63" name="Google Shape;416;p56">
              <a:extLst>
                <a:ext uri="{FF2B5EF4-FFF2-40B4-BE49-F238E27FC236}">
                  <a16:creationId xmlns:a16="http://schemas.microsoft.com/office/drawing/2014/main" id="{402E7245-E295-103D-0D5E-07E516383063}"/>
                </a:ext>
              </a:extLst>
            </p:cNvPr>
            <p:cNvCxnSpPr>
              <a:cxnSpLocks/>
              <a:stCxn id="35" idx="6"/>
            </p:cNvCxnSpPr>
            <p:nvPr/>
          </p:nvCxnSpPr>
          <p:spPr>
            <a:xfrm>
              <a:off x="2713020" y="2455124"/>
              <a:ext cx="1579039" cy="373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23552" name="Google Shape;416;p56">
              <a:extLst>
                <a:ext uri="{FF2B5EF4-FFF2-40B4-BE49-F238E27FC236}">
                  <a16:creationId xmlns:a16="http://schemas.microsoft.com/office/drawing/2014/main" id="{05D91223-9321-D1F2-5479-9254D96059D3}"/>
                </a:ext>
              </a:extLst>
            </p:cNvPr>
            <p:cNvCxnSpPr>
              <a:cxnSpLocks/>
              <a:stCxn id="36" idx="6"/>
              <a:endCxn id="62" idx="2"/>
            </p:cNvCxnSpPr>
            <p:nvPr/>
          </p:nvCxnSpPr>
          <p:spPr>
            <a:xfrm flipV="1">
              <a:off x="2713020" y="2947186"/>
              <a:ext cx="1594830" cy="48265"/>
            </a:xfrm>
            <a:prstGeom prst="straightConnector1">
              <a:avLst/>
            </a:prstGeom>
            <a:noFill/>
            <a:ln w="9525" cap="flat" cmpd="sng">
              <a:solidFill>
                <a:schemeClr val="accent1"/>
              </a:solidFill>
              <a:prstDash val="solid"/>
              <a:miter lim="800000"/>
              <a:headEnd type="none" w="sm" len="sm"/>
              <a:tailEnd type="triangle" w="med" len="med"/>
            </a:ln>
          </p:spPr>
        </p:cxnSp>
        <p:cxnSp>
          <p:nvCxnSpPr>
            <p:cNvPr id="23553" name="Google Shape;418;p56">
              <a:extLst>
                <a:ext uri="{FF2B5EF4-FFF2-40B4-BE49-F238E27FC236}">
                  <a16:creationId xmlns:a16="http://schemas.microsoft.com/office/drawing/2014/main" id="{1C8A3829-7574-7FB0-4397-09367A28D134}"/>
                </a:ext>
              </a:extLst>
            </p:cNvPr>
            <p:cNvCxnSpPr>
              <a:cxnSpLocks/>
              <a:stCxn id="39" idx="6"/>
              <a:endCxn id="62" idx="2"/>
            </p:cNvCxnSpPr>
            <p:nvPr/>
          </p:nvCxnSpPr>
          <p:spPr>
            <a:xfrm flipV="1">
              <a:off x="2713020" y="2947186"/>
              <a:ext cx="1594830" cy="650774"/>
            </a:xfrm>
            <a:prstGeom prst="straightConnector1">
              <a:avLst/>
            </a:prstGeom>
            <a:noFill/>
            <a:ln w="9525" cap="flat" cmpd="sng">
              <a:solidFill>
                <a:schemeClr val="accent1"/>
              </a:solidFill>
              <a:prstDash val="solid"/>
              <a:miter lim="800000"/>
              <a:headEnd type="none" w="sm" len="sm"/>
              <a:tailEnd type="triangle" w="med" len="med"/>
            </a:ln>
          </p:spPr>
        </p:cxnSp>
        <p:cxnSp>
          <p:nvCxnSpPr>
            <p:cNvPr id="23555" name="Google Shape;419;p56">
              <a:extLst>
                <a:ext uri="{FF2B5EF4-FFF2-40B4-BE49-F238E27FC236}">
                  <a16:creationId xmlns:a16="http://schemas.microsoft.com/office/drawing/2014/main" id="{62203E26-1914-EB8C-F0F4-2931695214F9}"/>
                </a:ext>
              </a:extLst>
            </p:cNvPr>
            <p:cNvCxnSpPr>
              <a:cxnSpLocks/>
              <a:stCxn id="40" idx="6"/>
            </p:cNvCxnSpPr>
            <p:nvPr/>
          </p:nvCxnSpPr>
          <p:spPr>
            <a:xfrm flipV="1">
              <a:off x="2713020" y="3084335"/>
              <a:ext cx="1579039" cy="1131722"/>
            </a:xfrm>
            <a:prstGeom prst="straightConnector1">
              <a:avLst/>
            </a:prstGeom>
            <a:noFill/>
            <a:ln w="9525" cap="flat" cmpd="sng">
              <a:solidFill>
                <a:schemeClr val="accent1"/>
              </a:solidFill>
              <a:prstDash val="solid"/>
              <a:miter lim="800000"/>
              <a:headEnd type="none" w="sm" len="sm"/>
              <a:tailEnd type="triangle" w="med" len="med"/>
            </a:ln>
          </p:spPr>
        </p:cxnSp>
        <p:cxnSp>
          <p:nvCxnSpPr>
            <p:cNvPr id="23556" name="Google Shape;421;p56">
              <a:extLst>
                <a:ext uri="{FF2B5EF4-FFF2-40B4-BE49-F238E27FC236}">
                  <a16:creationId xmlns:a16="http://schemas.microsoft.com/office/drawing/2014/main" id="{F50FBBE6-661D-401E-6A40-868BC06DFE6C}"/>
                </a:ext>
              </a:extLst>
            </p:cNvPr>
            <p:cNvCxnSpPr>
              <a:cxnSpLocks/>
              <a:stCxn id="53" idx="3"/>
              <a:endCxn id="62" idx="3"/>
            </p:cNvCxnSpPr>
            <p:nvPr/>
          </p:nvCxnSpPr>
          <p:spPr>
            <a:xfrm flipV="1">
              <a:off x="2698744" y="3145307"/>
              <a:ext cx="1686474" cy="2213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557" name="Google Shape;422;p56">
              <a:extLst>
                <a:ext uri="{FF2B5EF4-FFF2-40B4-BE49-F238E27FC236}">
                  <a16:creationId xmlns:a16="http://schemas.microsoft.com/office/drawing/2014/main" id="{84A89C67-9C52-965B-B33B-0CA6A5D659F6}"/>
                </a:ext>
              </a:extLst>
            </p:cNvPr>
            <p:cNvCxnSpPr>
              <a:cxnSpLocks/>
              <a:endCxn id="23558" idx="1"/>
            </p:cNvCxnSpPr>
            <p:nvPr/>
          </p:nvCxnSpPr>
          <p:spPr>
            <a:xfrm>
              <a:off x="4827639" y="2940873"/>
              <a:ext cx="1247956" cy="565063"/>
            </a:xfrm>
            <a:prstGeom prst="straightConnector1">
              <a:avLst/>
            </a:prstGeom>
            <a:noFill/>
            <a:ln w="9525" cap="flat" cmpd="sng">
              <a:solidFill>
                <a:schemeClr val="accent1"/>
              </a:solidFill>
              <a:prstDash val="solid"/>
              <a:miter lim="800000"/>
              <a:headEnd type="none" w="sm" len="sm"/>
              <a:tailEnd type="triangle" w="med" len="med"/>
            </a:ln>
          </p:spPr>
        </p:cxnSp>
        <p:sp>
          <p:nvSpPr>
            <p:cNvPr id="23558" name="Google Shape;409;p56">
              <a:extLst>
                <a:ext uri="{FF2B5EF4-FFF2-40B4-BE49-F238E27FC236}">
                  <a16:creationId xmlns:a16="http://schemas.microsoft.com/office/drawing/2014/main" id="{B9F9FFB1-6DDD-AC43-31C2-2639587A7775}"/>
                </a:ext>
              </a:extLst>
            </p:cNvPr>
            <p:cNvSpPr/>
            <p:nvPr/>
          </p:nvSpPr>
          <p:spPr>
            <a:xfrm>
              <a:off x="5998227" y="3423872"/>
              <a:ext cx="528300" cy="560371"/>
            </a:xfrm>
            <a:prstGeom prst="ellipse">
              <a:avLst/>
            </a:prstGeom>
            <a:blipFill rotWithShape="1">
              <a:blip r:embed="rId10">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3559" name="Google Shape;422;p56">
              <a:extLst>
                <a:ext uri="{FF2B5EF4-FFF2-40B4-BE49-F238E27FC236}">
                  <a16:creationId xmlns:a16="http://schemas.microsoft.com/office/drawing/2014/main" id="{47E9CD59-82CD-5257-25BB-709C88A907EA}"/>
                </a:ext>
              </a:extLst>
            </p:cNvPr>
            <p:cNvCxnSpPr>
              <a:cxnSpLocks/>
            </p:cNvCxnSpPr>
            <p:nvPr/>
          </p:nvCxnSpPr>
          <p:spPr>
            <a:xfrm>
              <a:off x="6526527" y="3697845"/>
              <a:ext cx="705818" cy="0"/>
            </a:xfrm>
            <a:prstGeom prst="straightConnector1">
              <a:avLst/>
            </a:prstGeom>
            <a:noFill/>
            <a:ln w="9525" cap="flat" cmpd="sng">
              <a:solidFill>
                <a:schemeClr val="accent1"/>
              </a:solidFill>
              <a:prstDash val="solid"/>
              <a:miter lim="800000"/>
              <a:headEnd type="none" w="sm" len="sm"/>
              <a:tailEnd type="triangle" w="med" len="med"/>
            </a:ln>
          </p:spPr>
        </p:cxnSp>
      </p:grpSp>
      <p:sp>
        <p:nvSpPr>
          <p:cNvPr id="23560" name="Rectangle 89">
            <a:extLst>
              <a:ext uri="{FF2B5EF4-FFF2-40B4-BE49-F238E27FC236}">
                <a16:creationId xmlns:a16="http://schemas.microsoft.com/office/drawing/2014/main" id="{AF94E1B5-CAD1-704D-B273-3DDD405D4940}"/>
              </a:ext>
            </a:extLst>
          </p:cNvPr>
          <p:cNvSpPr txBox="1">
            <a:spLocks noChangeArrowheads="1"/>
          </p:cNvSpPr>
          <p:nvPr/>
        </p:nvSpPr>
        <p:spPr bwMode="auto">
          <a:xfrm>
            <a:off x="415110" y="5638566"/>
            <a:ext cx="8610600" cy="48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kern="0" dirty="0">
                <a:latin typeface="Times New Roman" panose="02020603050405020304" pitchFamily="18" charset="0"/>
                <a:ea typeface="ＭＳ Ｐゴシック" charset="-128"/>
                <a:cs typeface="Times New Roman" panose="02020603050405020304" pitchFamily="18" charset="0"/>
              </a:rPr>
              <a:t>Other network architectures</a:t>
            </a:r>
            <a:r>
              <a:rPr lang="en-US" altLang="en-US" b="0" kern="0" dirty="0">
                <a:latin typeface="Times New Roman" panose="02020603050405020304" pitchFamily="18" charset="0"/>
                <a:ea typeface="ＭＳ Ｐゴシック" charset="-128"/>
                <a:cs typeface="Times New Roman" panose="02020603050405020304" pitchFamily="18" charset="0"/>
              </a:rPr>
              <a:t> are used, for different applications.</a:t>
            </a:r>
          </a:p>
        </p:txBody>
      </p:sp>
    </p:spTree>
    <p:extLst>
      <p:ext uri="{BB962C8B-B14F-4D97-AF65-F5344CB8AC3E}">
        <p14:creationId xmlns:p14="http://schemas.microsoft.com/office/powerpoint/2010/main" val="39393620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C92E406C-D239-576E-5C1F-ABFE57BB73FC}"/>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EF9B7968-B59D-EDFC-F550-81BF94F00268}"/>
              </a:ext>
            </a:extLst>
          </p:cNvPr>
          <p:cNvSpPr>
            <a:spLocks noGrp="1" noChangeArrowheads="1"/>
          </p:cNvSpPr>
          <p:nvPr>
            <p:ph type="title"/>
          </p:nvPr>
        </p:nvSpPr>
        <p:spPr/>
        <p:txBody>
          <a:bodyPr/>
          <a:lstStyle/>
          <a:p>
            <a:pPr>
              <a:defRPr/>
            </a:pPr>
            <a:r>
              <a:rPr lang="en-US" dirty="0">
                <a:cs typeface="+mj-cs"/>
              </a:rPr>
              <a:t>Back-propagation</a:t>
            </a:r>
          </a:p>
        </p:txBody>
      </p:sp>
      <p:sp>
        <p:nvSpPr>
          <p:cNvPr id="8" name="Rectangle 89">
            <a:extLst>
              <a:ext uri="{FF2B5EF4-FFF2-40B4-BE49-F238E27FC236}">
                <a16:creationId xmlns:a16="http://schemas.microsoft.com/office/drawing/2014/main" id="{F1E19B3B-A441-5E2D-3D95-59A208068587}"/>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lgn="l">
              <a:buNone/>
            </a:pPr>
            <a:r>
              <a:rPr lang="en-US" altLang="en-US" kern="0" dirty="0">
                <a:latin typeface="Times New Roman" panose="02020603050405020304" pitchFamily="18" charset="0"/>
                <a:ea typeface="ＭＳ Ｐゴシック" charset="-128"/>
                <a:cs typeface="Times New Roman" panose="02020603050405020304" pitchFamily="18" charset="0"/>
              </a:rPr>
              <a:t>Training a neural network:</a:t>
            </a:r>
            <a:r>
              <a:rPr lang="en-US" altLang="en-US" b="0" kern="0" dirty="0">
                <a:latin typeface="Times New Roman" panose="02020603050405020304" pitchFamily="18" charset="0"/>
                <a:ea typeface="ＭＳ Ｐゴシック" charset="-128"/>
                <a:cs typeface="Times New Roman" panose="02020603050405020304" pitchFamily="18" charset="0"/>
              </a:rPr>
              <a:t> We need to use an extended version of gradient descent, since we need to propagate the error from the 2</a:t>
            </a:r>
            <a:r>
              <a:rPr lang="en-US" altLang="en-US" b="0" kern="0" baseline="30000" dirty="0">
                <a:latin typeface="Times New Roman" panose="02020603050405020304" pitchFamily="18" charset="0"/>
                <a:ea typeface="ＭＳ Ｐゴシック" charset="-128"/>
                <a:cs typeface="Times New Roman" panose="02020603050405020304" pitchFamily="18" charset="0"/>
              </a:rPr>
              <a:t>nd</a:t>
            </a:r>
            <a:r>
              <a:rPr lang="en-US" altLang="en-US" b="0" kern="0" dirty="0">
                <a:latin typeface="Times New Roman" panose="02020603050405020304" pitchFamily="18" charset="0"/>
                <a:ea typeface="ＭＳ Ｐゴシック" charset="-128"/>
                <a:cs typeface="Times New Roman" panose="02020603050405020304" pitchFamily="18" charset="0"/>
              </a:rPr>
              <a:t> layer to the 1</a:t>
            </a:r>
            <a:r>
              <a:rPr lang="en-US" altLang="en-US" b="0" kern="0" baseline="30000" dirty="0">
                <a:latin typeface="Times New Roman" panose="02020603050405020304" pitchFamily="18" charset="0"/>
                <a:ea typeface="ＭＳ Ｐゴシック" charset="-128"/>
                <a:cs typeface="Times New Roman" panose="02020603050405020304" pitchFamily="18" charset="0"/>
              </a:rPr>
              <a:t>st</a:t>
            </a:r>
            <a:r>
              <a:rPr lang="en-US" altLang="en-US" b="0" kern="0" dirty="0">
                <a:latin typeface="Times New Roman" panose="02020603050405020304" pitchFamily="18" charset="0"/>
                <a:ea typeface="ＭＳ Ｐゴシック" charset="-128"/>
                <a:cs typeface="Times New Roman" panose="02020603050405020304" pitchFamily="18" charset="0"/>
              </a:rPr>
              <a:t> layer. </a:t>
            </a:r>
          </a:p>
          <a:p>
            <a:pPr marL="0" indent="0" algn="l">
              <a:buNone/>
            </a:pPr>
            <a:r>
              <a:rPr lang="en-US" altLang="en-US" kern="0" dirty="0">
                <a:latin typeface="Times New Roman" panose="02020603050405020304" pitchFamily="18" charset="0"/>
                <a:ea typeface="ＭＳ Ｐゴシック" charset="-128"/>
                <a:cs typeface="Times New Roman" panose="02020603050405020304" pitchFamily="18" charset="0"/>
              </a:rPr>
              <a:t>Backpropagation:</a:t>
            </a:r>
            <a:r>
              <a:rPr lang="en-US" altLang="en-US" b="0" kern="0" dirty="0">
                <a:latin typeface="Times New Roman" panose="02020603050405020304" pitchFamily="18" charset="0"/>
                <a:ea typeface="ＭＳ Ｐゴシック" charset="-128"/>
                <a:cs typeface="Times New Roman" panose="02020603050405020304" pitchFamily="18" charset="0"/>
              </a:rPr>
              <a:t> Covered in other courses, stay tuned.</a:t>
            </a:r>
          </a:p>
        </p:txBody>
      </p:sp>
      <p:sp>
        <p:nvSpPr>
          <p:cNvPr id="11" name="Google Shape;409;p56">
            <a:extLst>
              <a:ext uri="{FF2B5EF4-FFF2-40B4-BE49-F238E27FC236}">
                <a16:creationId xmlns:a16="http://schemas.microsoft.com/office/drawing/2014/main" id="{77C26EB7-3F8C-916C-B56E-AC50DBE893DB}"/>
              </a:ext>
            </a:extLst>
          </p:cNvPr>
          <p:cNvSpPr/>
          <p:nvPr/>
        </p:nvSpPr>
        <p:spPr>
          <a:xfrm>
            <a:off x="4307985" y="34176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2" name="Google Shape;410;p56">
            <a:extLst>
              <a:ext uri="{FF2B5EF4-FFF2-40B4-BE49-F238E27FC236}">
                <a16:creationId xmlns:a16="http://schemas.microsoft.com/office/drawing/2014/main" id="{54E7A191-E5E8-DBC3-EA8F-289FFE4BDDB4}"/>
              </a:ext>
            </a:extLst>
          </p:cNvPr>
          <p:cNvSpPr/>
          <p:nvPr/>
        </p:nvSpPr>
        <p:spPr>
          <a:xfrm>
            <a:off x="2323320" y="226042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17" name="Google Shape;411;p56">
            <a:extLst>
              <a:ext uri="{FF2B5EF4-FFF2-40B4-BE49-F238E27FC236}">
                <a16:creationId xmlns:a16="http://schemas.microsoft.com/office/drawing/2014/main" id="{B02B84B2-CB9D-5926-F6CF-5596CD02E65F}"/>
              </a:ext>
            </a:extLst>
          </p:cNvPr>
          <p:cNvSpPr/>
          <p:nvPr/>
        </p:nvSpPr>
        <p:spPr>
          <a:xfrm>
            <a:off x="2323320" y="280075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20" name="Google Shape;412;p56">
            <a:extLst>
              <a:ext uri="{FF2B5EF4-FFF2-40B4-BE49-F238E27FC236}">
                <a16:creationId xmlns:a16="http://schemas.microsoft.com/office/drawing/2014/main" id="{0BD7A51E-2499-1842-58FA-A80088B33F9E}"/>
              </a:ext>
            </a:extLst>
          </p:cNvPr>
          <p:cNvSpPr/>
          <p:nvPr/>
        </p:nvSpPr>
        <p:spPr>
          <a:xfrm>
            <a:off x="2323320" y="340326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21" name="Google Shape;413;p56">
            <a:extLst>
              <a:ext uri="{FF2B5EF4-FFF2-40B4-BE49-F238E27FC236}">
                <a16:creationId xmlns:a16="http://schemas.microsoft.com/office/drawing/2014/main" id="{4B2A0AC9-E9D8-112B-1DE7-7F365EAEF4DC}"/>
              </a:ext>
            </a:extLst>
          </p:cNvPr>
          <p:cNvSpPr/>
          <p:nvPr/>
        </p:nvSpPr>
        <p:spPr>
          <a:xfrm>
            <a:off x="2323320" y="402135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2" name="Google Shape;416;p56">
            <a:extLst>
              <a:ext uri="{FF2B5EF4-FFF2-40B4-BE49-F238E27FC236}">
                <a16:creationId xmlns:a16="http://schemas.microsoft.com/office/drawing/2014/main" id="{06B8B95C-2D78-37FA-FCC2-62C2D102E25D}"/>
              </a:ext>
            </a:extLst>
          </p:cNvPr>
          <p:cNvCxnSpPr>
            <a:cxnSpLocks/>
            <a:stCxn id="12" idx="6"/>
            <a:endCxn id="11" idx="1"/>
          </p:cNvCxnSpPr>
          <p:nvPr/>
        </p:nvCxnSpPr>
        <p:spPr>
          <a:xfrm>
            <a:off x="2713020" y="2455124"/>
            <a:ext cx="1672333" cy="1044600"/>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7;p56">
            <a:extLst>
              <a:ext uri="{FF2B5EF4-FFF2-40B4-BE49-F238E27FC236}">
                <a16:creationId xmlns:a16="http://schemas.microsoft.com/office/drawing/2014/main" id="{4942B52F-2BB5-0875-90BB-C9A0212BC790}"/>
              </a:ext>
            </a:extLst>
          </p:cNvPr>
          <p:cNvCxnSpPr>
            <a:cxnSpLocks/>
            <a:stCxn id="17" idx="6"/>
          </p:cNvCxnSpPr>
          <p:nvPr/>
        </p:nvCxnSpPr>
        <p:spPr>
          <a:xfrm>
            <a:off x="2713020" y="299545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18;p56">
            <a:extLst>
              <a:ext uri="{FF2B5EF4-FFF2-40B4-BE49-F238E27FC236}">
                <a16:creationId xmlns:a16="http://schemas.microsoft.com/office/drawing/2014/main" id="{0258FE8D-96D0-2D34-7677-74DC4C588202}"/>
              </a:ext>
            </a:extLst>
          </p:cNvPr>
          <p:cNvCxnSpPr>
            <a:cxnSpLocks/>
            <a:stCxn id="20" idx="6"/>
            <a:endCxn id="11" idx="2"/>
          </p:cNvCxnSpPr>
          <p:nvPr/>
        </p:nvCxnSpPr>
        <p:spPr>
          <a:xfrm>
            <a:off x="2713020" y="3597960"/>
            <a:ext cx="1594965" cy="99886"/>
          </a:xfrm>
          <a:prstGeom prst="straightConnector1">
            <a:avLst/>
          </a:prstGeom>
          <a:noFill/>
          <a:ln w="9525" cap="flat" cmpd="sng">
            <a:solidFill>
              <a:schemeClr val="accent1"/>
            </a:solidFill>
            <a:prstDash val="solid"/>
            <a:miter lim="800000"/>
            <a:headEnd type="none" w="sm" len="sm"/>
            <a:tailEnd type="triangle" w="med" len="med"/>
          </a:ln>
        </p:spPr>
      </p:cxnSp>
      <p:cxnSp>
        <p:nvCxnSpPr>
          <p:cNvPr id="25" name="Google Shape;419;p56">
            <a:extLst>
              <a:ext uri="{FF2B5EF4-FFF2-40B4-BE49-F238E27FC236}">
                <a16:creationId xmlns:a16="http://schemas.microsoft.com/office/drawing/2014/main" id="{7127DB6B-E1C6-4640-50DA-00F256BF57C3}"/>
              </a:ext>
            </a:extLst>
          </p:cNvPr>
          <p:cNvCxnSpPr>
            <a:cxnSpLocks/>
            <a:stCxn id="21" idx="6"/>
          </p:cNvCxnSpPr>
          <p:nvPr/>
        </p:nvCxnSpPr>
        <p:spPr>
          <a:xfrm flipV="1">
            <a:off x="2713020" y="3731913"/>
            <a:ext cx="1594965" cy="484144"/>
          </a:xfrm>
          <a:prstGeom prst="straightConnector1">
            <a:avLst/>
          </a:prstGeom>
          <a:noFill/>
          <a:ln w="9525" cap="flat" cmpd="sng">
            <a:solidFill>
              <a:schemeClr val="accent1"/>
            </a:solidFill>
            <a:prstDash val="solid"/>
            <a:miter lim="800000"/>
            <a:headEnd type="none" w="sm" len="sm"/>
            <a:tailEnd type="triangle" w="med" len="med"/>
          </a:ln>
        </p:spPr>
      </p:cxnSp>
      <p:cxnSp>
        <p:nvCxnSpPr>
          <p:cNvPr id="26" name="Google Shape;421;p56">
            <a:extLst>
              <a:ext uri="{FF2B5EF4-FFF2-40B4-BE49-F238E27FC236}">
                <a16:creationId xmlns:a16="http://schemas.microsoft.com/office/drawing/2014/main" id="{74F797F1-1198-AADE-F923-3759B35BD23F}"/>
              </a:ext>
            </a:extLst>
          </p:cNvPr>
          <p:cNvCxnSpPr>
            <a:cxnSpLocks/>
            <a:stCxn id="46" idx="6"/>
            <a:endCxn id="11" idx="3"/>
          </p:cNvCxnSpPr>
          <p:nvPr/>
        </p:nvCxnSpPr>
        <p:spPr>
          <a:xfrm flipV="1">
            <a:off x="2697229" y="3895967"/>
            <a:ext cx="1688124" cy="1487329"/>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22;p56">
            <a:extLst>
              <a:ext uri="{FF2B5EF4-FFF2-40B4-BE49-F238E27FC236}">
                <a16:creationId xmlns:a16="http://schemas.microsoft.com/office/drawing/2014/main" id="{5085A0D3-884C-806B-8DDB-2ADB7A51EAAB}"/>
              </a:ext>
            </a:extLst>
          </p:cNvPr>
          <p:cNvCxnSpPr>
            <a:cxnSpLocks/>
            <a:stCxn id="11" idx="6"/>
            <a:endCxn id="4" idx="2"/>
          </p:cNvCxnSpPr>
          <p:nvPr/>
        </p:nvCxnSpPr>
        <p:spPr>
          <a:xfrm>
            <a:off x="4836285" y="36978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37" name="TextBox 36">
            <a:extLst>
              <a:ext uri="{FF2B5EF4-FFF2-40B4-BE49-F238E27FC236}">
                <a16:creationId xmlns:a16="http://schemas.microsoft.com/office/drawing/2014/main" id="{79D3898B-0337-8F48-B148-6246235F3949}"/>
              </a:ext>
            </a:extLst>
          </p:cNvPr>
          <p:cNvSpPr txBox="1"/>
          <p:nvPr/>
        </p:nvSpPr>
        <p:spPr>
          <a:xfrm>
            <a:off x="2323320" y="4599622"/>
            <a:ext cx="441146" cy="400110"/>
          </a:xfrm>
          <a:prstGeom prst="rect">
            <a:avLst/>
          </a:prstGeom>
          <a:noFill/>
        </p:spPr>
        <p:txBody>
          <a:bodyPr wrap="none" rtlCol="0">
            <a:spAutoFit/>
          </a:bodyPr>
          <a:lstStyle/>
          <a:p>
            <a:r>
              <a:rPr lang="en-US" dirty="0"/>
              <a:t>…</a:t>
            </a:r>
          </a:p>
        </p:txBody>
      </p:sp>
      <p:sp>
        <p:nvSpPr>
          <p:cNvPr id="46" name="Oval 45">
            <a:extLst>
              <a:ext uri="{FF2B5EF4-FFF2-40B4-BE49-F238E27FC236}">
                <a16:creationId xmlns:a16="http://schemas.microsoft.com/office/drawing/2014/main" id="{DFF489BB-481E-C372-0337-000A13773E32}"/>
              </a:ext>
            </a:extLst>
          </p:cNvPr>
          <p:cNvSpPr/>
          <p:nvPr/>
        </p:nvSpPr>
        <p:spPr bwMode="auto">
          <a:xfrm>
            <a:off x="2313039" y="5188361"/>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47" name="TextBox 46">
            <a:extLst>
              <a:ext uri="{FF2B5EF4-FFF2-40B4-BE49-F238E27FC236}">
                <a16:creationId xmlns:a16="http://schemas.microsoft.com/office/drawing/2014/main" id="{5AC3F5B1-85D9-FE57-B1CC-FB7908323FED}"/>
              </a:ext>
            </a:extLst>
          </p:cNvPr>
          <p:cNvSpPr txBox="1"/>
          <p:nvPr/>
        </p:nvSpPr>
        <p:spPr>
          <a:xfrm>
            <a:off x="2323320" y="515884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x</a:t>
            </a:r>
            <a:r>
              <a:rPr lang="en-US" sz="1100" b="0" dirty="0">
                <a:latin typeface="Times New Roman" panose="02020603050405020304" pitchFamily="18" charset="0"/>
                <a:cs typeface="Times New Roman" panose="02020603050405020304" pitchFamily="18" charset="0"/>
              </a:rPr>
              <a:t>n</a:t>
            </a:r>
            <a:endParaRPr lang="en-US" b="0" dirty="0">
              <a:latin typeface="Times New Roman" panose="02020603050405020304" pitchFamily="18" charset="0"/>
              <a:cs typeface="Times New Roman" panose="02020603050405020304" pitchFamily="18" charset="0"/>
            </a:endParaRPr>
          </a:p>
        </p:txBody>
      </p:sp>
      <p:sp>
        <p:nvSpPr>
          <p:cNvPr id="48" name="TextBox 47">
            <a:extLst>
              <a:ext uri="{FF2B5EF4-FFF2-40B4-BE49-F238E27FC236}">
                <a16:creationId xmlns:a16="http://schemas.microsoft.com/office/drawing/2014/main" id="{3B3E3DEF-C1CA-1687-BA73-E3A5F543FF16}"/>
              </a:ext>
            </a:extLst>
          </p:cNvPr>
          <p:cNvSpPr txBox="1"/>
          <p:nvPr/>
        </p:nvSpPr>
        <p:spPr>
          <a:xfrm>
            <a:off x="7326583" y="3444631"/>
            <a:ext cx="298480"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endParaRPr lang="en-US" b="0" dirty="0">
              <a:latin typeface="Times New Roman" panose="02020603050405020304" pitchFamily="18" charset="0"/>
              <a:cs typeface="Times New Roman" panose="02020603050405020304" pitchFamily="18" charset="0"/>
            </a:endParaRPr>
          </a:p>
        </p:txBody>
      </p:sp>
      <p:sp>
        <p:nvSpPr>
          <p:cNvPr id="5" name="Google Shape;409;p56">
            <a:extLst>
              <a:ext uri="{FF2B5EF4-FFF2-40B4-BE49-F238E27FC236}">
                <a16:creationId xmlns:a16="http://schemas.microsoft.com/office/drawing/2014/main" id="{150F4B55-AA25-4A26-C8A3-9FCE7B7141D7}"/>
              </a:ext>
            </a:extLst>
          </p:cNvPr>
          <p:cNvSpPr/>
          <p:nvPr/>
        </p:nvSpPr>
        <p:spPr>
          <a:xfrm>
            <a:off x="4307850" y="41635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7" name="Google Shape;416;p56">
            <a:extLst>
              <a:ext uri="{FF2B5EF4-FFF2-40B4-BE49-F238E27FC236}">
                <a16:creationId xmlns:a16="http://schemas.microsoft.com/office/drawing/2014/main" id="{7806AA69-0120-C29D-1AAA-3AC8EE55F99D}"/>
              </a:ext>
            </a:extLst>
          </p:cNvPr>
          <p:cNvCxnSpPr>
            <a:cxnSpLocks/>
            <a:stCxn id="12" idx="6"/>
            <a:endCxn id="5" idx="1"/>
          </p:cNvCxnSpPr>
          <p:nvPr/>
        </p:nvCxnSpPr>
        <p:spPr>
          <a:xfrm>
            <a:off x="2713020" y="2455124"/>
            <a:ext cx="1672198" cy="1790523"/>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17;p56">
            <a:extLst>
              <a:ext uri="{FF2B5EF4-FFF2-40B4-BE49-F238E27FC236}">
                <a16:creationId xmlns:a16="http://schemas.microsoft.com/office/drawing/2014/main" id="{1BC6DE05-D0CA-15ED-9328-DEFB391D0BC2}"/>
              </a:ext>
            </a:extLst>
          </p:cNvPr>
          <p:cNvCxnSpPr>
            <a:cxnSpLocks/>
            <a:stCxn id="17" idx="6"/>
            <a:endCxn id="5" idx="1"/>
          </p:cNvCxnSpPr>
          <p:nvPr/>
        </p:nvCxnSpPr>
        <p:spPr>
          <a:xfrm>
            <a:off x="2713020" y="2995451"/>
            <a:ext cx="1672198" cy="1250196"/>
          </a:xfrm>
          <a:prstGeom prst="straightConnector1">
            <a:avLst/>
          </a:prstGeom>
          <a:noFill/>
          <a:ln w="9525" cap="flat" cmpd="sng">
            <a:solidFill>
              <a:schemeClr val="accent1"/>
            </a:solidFill>
            <a:prstDash val="solid"/>
            <a:miter lim="800000"/>
            <a:headEnd type="none" w="sm" len="sm"/>
            <a:tailEnd type="triangle" w="med" len="med"/>
          </a:ln>
        </p:spPr>
      </p:cxnSp>
      <p:cxnSp>
        <p:nvCxnSpPr>
          <p:cNvPr id="16" name="Google Shape;418;p56">
            <a:extLst>
              <a:ext uri="{FF2B5EF4-FFF2-40B4-BE49-F238E27FC236}">
                <a16:creationId xmlns:a16="http://schemas.microsoft.com/office/drawing/2014/main" id="{DA377FF0-D260-F7A1-DF9A-1E331433CBFE}"/>
              </a:ext>
            </a:extLst>
          </p:cNvPr>
          <p:cNvCxnSpPr>
            <a:cxnSpLocks/>
            <a:stCxn id="20" idx="6"/>
          </p:cNvCxnSpPr>
          <p:nvPr/>
        </p:nvCxnSpPr>
        <p:spPr>
          <a:xfrm>
            <a:off x="2713020" y="3597960"/>
            <a:ext cx="1594830" cy="72569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8;p56">
            <a:extLst>
              <a:ext uri="{FF2B5EF4-FFF2-40B4-BE49-F238E27FC236}">
                <a16:creationId xmlns:a16="http://schemas.microsoft.com/office/drawing/2014/main" id="{52DD45D6-0D72-FD66-0B88-D65B6A455416}"/>
              </a:ext>
            </a:extLst>
          </p:cNvPr>
          <p:cNvCxnSpPr>
            <a:cxnSpLocks/>
            <a:stCxn id="21" idx="6"/>
            <a:endCxn id="5" idx="2"/>
          </p:cNvCxnSpPr>
          <p:nvPr/>
        </p:nvCxnSpPr>
        <p:spPr>
          <a:xfrm>
            <a:off x="2713020" y="4216057"/>
            <a:ext cx="1594830" cy="227712"/>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18;p56">
            <a:extLst>
              <a:ext uri="{FF2B5EF4-FFF2-40B4-BE49-F238E27FC236}">
                <a16:creationId xmlns:a16="http://schemas.microsoft.com/office/drawing/2014/main" id="{9C9380AC-BF33-2D60-8767-3C1560C18941}"/>
              </a:ext>
            </a:extLst>
          </p:cNvPr>
          <p:cNvCxnSpPr>
            <a:cxnSpLocks/>
            <a:stCxn id="47" idx="3"/>
          </p:cNvCxnSpPr>
          <p:nvPr/>
        </p:nvCxnSpPr>
        <p:spPr>
          <a:xfrm flipV="1">
            <a:off x="2698744" y="4591274"/>
            <a:ext cx="1593315" cy="767621"/>
          </a:xfrm>
          <a:prstGeom prst="straightConnector1">
            <a:avLst/>
          </a:prstGeom>
          <a:noFill/>
          <a:ln w="9525" cap="flat" cmpd="sng">
            <a:solidFill>
              <a:schemeClr val="accent1"/>
            </a:solidFill>
            <a:prstDash val="solid"/>
            <a:miter lim="800000"/>
            <a:headEnd type="none" w="sm" len="sm"/>
            <a:tailEnd type="triangle" w="med" len="med"/>
          </a:ln>
        </p:spPr>
      </p:cxnSp>
      <p:cxnSp>
        <p:nvCxnSpPr>
          <p:cNvPr id="43" name="Google Shape;422;p56">
            <a:extLst>
              <a:ext uri="{FF2B5EF4-FFF2-40B4-BE49-F238E27FC236}">
                <a16:creationId xmlns:a16="http://schemas.microsoft.com/office/drawing/2014/main" id="{BF8A77BE-3775-83C8-2992-25A5EC440544}"/>
              </a:ext>
            </a:extLst>
          </p:cNvPr>
          <p:cNvCxnSpPr>
            <a:cxnSpLocks/>
            <a:endCxn id="4" idx="3"/>
          </p:cNvCxnSpPr>
          <p:nvPr/>
        </p:nvCxnSpPr>
        <p:spPr>
          <a:xfrm flipV="1">
            <a:off x="4827639" y="3902179"/>
            <a:ext cx="1247956" cy="542688"/>
          </a:xfrm>
          <a:prstGeom prst="straightConnector1">
            <a:avLst/>
          </a:prstGeom>
          <a:noFill/>
          <a:ln w="9525" cap="flat" cmpd="sng">
            <a:solidFill>
              <a:schemeClr val="accent1"/>
            </a:solidFill>
            <a:prstDash val="solid"/>
            <a:miter lim="800000"/>
            <a:headEnd type="none" w="sm" len="sm"/>
            <a:tailEnd type="triangle" w="med" len="med"/>
          </a:ln>
        </p:spPr>
      </p:cxnSp>
      <p:sp>
        <p:nvSpPr>
          <p:cNvPr id="2" name="Google Shape;409;p56">
            <a:extLst>
              <a:ext uri="{FF2B5EF4-FFF2-40B4-BE49-F238E27FC236}">
                <a16:creationId xmlns:a16="http://schemas.microsoft.com/office/drawing/2014/main" id="{C41CCBFB-28C3-8970-48BF-001D65555406}"/>
              </a:ext>
            </a:extLst>
          </p:cNvPr>
          <p:cNvSpPr/>
          <p:nvPr/>
        </p:nvSpPr>
        <p:spPr>
          <a:xfrm>
            <a:off x="4307850" y="26670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3" name="Google Shape;416;p56">
            <a:extLst>
              <a:ext uri="{FF2B5EF4-FFF2-40B4-BE49-F238E27FC236}">
                <a16:creationId xmlns:a16="http://schemas.microsoft.com/office/drawing/2014/main" id="{A6ED9936-0210-FC0A-01DA-51A42C1F8022}"/>
              </a:ext>
            </a:extLst>
          </p:cNvPr>
          <p:cNvCxnSpPr>
            <a:cxnSpLocks/>
            <a:stCxn id="12" idx="6"/>
          </p:cNvCxnSpPr>
          <p:nvPr/>
        </p:nvCxnSpPr>
        <p:spPr>
          <a:xfrm>
            <a:off x="2713020" y="2455124"/>
            <a:ext cx="1579039" cy="373667"/>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6;p56">
            <a:extLst>
              <a:ext uri="{FF2B5EF4-FFF2-40B4-BE49-F238E27FC236}">
                <a16:creationId xmlns:a16="http://schemas.microsoft.com/office/drawing/2014/main" id="{BA9B46CE-4084-C470-D4FD-C1427FDA34A5}"/>
              </a:ext>
            </a:extLst>
          </p:cNvPr>
          <p:cNvCxnSpPr>
            <a:cxnSpLocks/>
            <a:stCxn id="17" idx="6"/>
            <a:endCxn id="2" idx="2"/>
          </p:cNvCxnSpPr>
          <p:nvPr/>
        </p:nvCxnSpPr>
        <p:spPr>
          <a:xfrm flipV="1">
            <a:off x="2713020" y="2947186"/>
            <a:ext cx="1594830" cy="48265"/>
          </a:xfrm>
          <a:prstGeom prst="straightConnector1">
            <a:avLst/>
          </a:prstGeom>
          <a:noFill/>
          <a:ln w="9525" cap="flat" cmpd="sng">
            <a:solidFill>
              <a:schemeClr val="accent1"/>
            </a:solidFill>
            <a:prstDash val="solid"/>
            <a:miter lim="800000"/>
            <a:headEnd type="none" w="sm" len="sm"/>
            <a:tailEnd type="triangle" w="med" len="med"/>
          </a:ln>
        </p:spPr>
      </p:cxnSp>
      <p:cxnSp>
        <p:nvCxnSpPr>
          <p:cNvPr id="18" name="Google Shape;418;p56">
            <a:extLst>
              <a:ext uri="{FF2B5EF4-FFF2-40B4-BE49-F238E27FC236}">
                <a16:creationId xmlns:a16="http://schemas.microsoft.com/office/drawing/2014/main" id="{6CBB7E2D-C87B-ABE3-3FED-C02E77FD1B9A}"/>
              </a:ext>
            </a:extLst>
          </p:cNvPr>
          <p:cNvCxnSpPr>
            <a:cxnSpLocks/>
            <a:stCxn id="20" idx="6"/>
            <a:endCxn id="2" idx="2"/>
          </p:cNvCxnSpPr>
          <p:nvPr/>
        </p:nvCxnSpPr>
        <p:spPr>
          <a:xfrm flipV="1">
            <a:off x="2713020" y="2947186"/>
            <a:ext cx="1594830" cy="650774"/>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19;p56">
            <a:extLst>
              <a:ext uri="{FF2B5EF4-FFF2-40B4-BE49-F238E27FC236}">
                <a16:creationId xmlns:a16="http://schemas.microsoft.com/office/drawing/2014/main" id="{F6A1D83F-B26B-465A-DD14-271F59394A06}"/>
              </a:ext>
            </a:extLst>
          </p:cNvPr>
          <p:cNvCxnSpPr>
            <a:cxnSpLocks/>
            <a:stCxn id="21" idx="6"/>
          </p:cNvCxnSpPr>
          <p:nvPr/>
        </p:nvCxnSpPr>
        <p:spPr>
          <a:xfrm flipV="1">
            <a:off x="2713020" y="3084335"/>
            <a:ext cx="1579039" cy="1131722"/>
          </a:xfrm>
          <a:prstGeom prst="straightConnector1">
            <a:avLst/>
          </a:prstGeom>
          <a:noFill/>
          <a:ln w="9525" cap="flat" cmpd="sng">
            <a:solidFill>
              <a:schemeClr val="accent1"/>
            </a:solidFill>
            <a:prstDash val="solid"/>
            <a:miter lim="800000"/>
            <a:headEnd type="none" w="sm" len="sm"/>
            <a:tailEnd type="triangle" w="med" len="med"/>
          </a:ln>
        </p:spPr>
      </p:cxnSp>
      <p:cxnSp>
        <p:nvCxnSpPr>
          <p:cNvPr id="34" name="Google Shape;421;p56">
            <a:extLst>
              <a:ext uri="{FF2B5EF4-FFF2-40B4-BE49-F238E27FC236}">
                <a16:creationId xmlns:a16="http://schemas.microsoft.com/office/drawing/2014/main" id="{805FD1A6-4298-92D4-404E-F4A3BD3EAD8E}"/>
              </a:ext>
            </a:extLst>
          </p:cNvPr>
          <p:cNvCxnSpPr>
            <a:cxnSpLocks/>
            <a:stCxn id="47" idx="3"/>
            <a:endCxn id="2" idx="3"/>
          </p:cNvCxnSpPr>
          <p:nvPr/>
        </p:nvCxnSpPr>
        <p:spPr>
          <a:xfrm flipV="1">
            <a:off x="2698744" y="3145307"/>
            <a:ext cx="1686474" cy="2213588"/>
          </a:xfrm>
          <a:prstGeom prst="straightConnector1">
            <a:avLst/>
          </a:prstGeom>
          <a:noFill/>
          <a:ln w="9525" cap="flat" cmpd="sng">
            <a:solidFill>
              <a:schemeClr val="accent1"/>
            </a:solidFill>
            <a:prstDash val="solid"/>
            <a:miter lim="800000"/>
            <a:headEnd type="none" w="sm" len="sm"/>
            <a:tailEnd type="triangle" w="med" len="med"/>
          </a:ln>
        </p:spPr>
      </p:cxnSp>
      <p:cxnSp>
        <p:nvCxnSpPr>
          <p:cNvPr id="38" name="Google Shape;422;p56">
            <a:extLst>
              <a:ext uri="{FF2B5EF4-FFF2-40B4-BE49-F238E27FC236}">
                <a16:creationId xmlns:a16="http://schemas.microsoft.com/office/drawing/2014/main" id="{CD960D6D-459D-B5AA-CDF1-6F45F69B9DB3}"/>
              </a:ext>
            </a:extLst>
          </p:cNvPr>
          <p:cNvCxnSpPr>
            <a:cxnSpLocks/>
            <a:endCxn id="4" idx="1"/>
          </p:cNvCxnSpPr>
          <p:nvPr/>
        </p:nvCxnSpPr>
        <p:spPr>
          <a:xfrm>
            <a:off x="4827639" y="2940873"/>
            <a:ext cx="1247956" cy="565063"/>
          </a:xfrm>
          <a:prstGeom prst="straightConnector1">
            <a:avLst/>
          </a:prstGeom>
          <a:noFill/>
          <a:ln w="9525" cap="flat" cmpd="sng">
            <a:solidFill>
              <a:schemeClr val="accent1"/>
            </a:solidFill>
            <a:prstDash val="solid"/>
            <a:miter lim="800000"/>
            <a:headEnd type="none" w="sm" len="sm"/>
            <a:tailEnd type="triangle" w="med" len="med"/>
          </a:ln>
        </p:spPr>
      </p:cxnSp>
      <p:sp>
        <p:nvSpPr>
          <p:cNvPr id="4" name="Google Shape;409;p56">
            <a:extLst>
              <a:ext uri="{FF2B5EF4-FFF2-40B4-BE49-F238E27FC236}">
                <a16:creationId xmlns:a16="http://schemas.microsoft.com/office/drawing/2014/main" id="{7F66BFF0-4A0F-5BB0-37D6-08B893165FC7}"/>
              </a:ext>
            </a:extLst>
          </p:cNvPr>
          <p:cNvSpPr/>
          <p:nvPr/>
        </p:nvSpPr>
        <p:spPr>
          <a:xfrm>
            <a:off x="5998227" y="3423872"/>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6" name="Google Shape;422;p56">
            <a:extLst>
              <a:ext uri="{FF2B5EF4-FFF2-40B4-BE49-F238E27FC236}">
                <a16:creationId xmlns:a16="http://schemas.microsoft.com/office/drawing/2014/main" id="{6FBA1670-09B2-F4B3-D240-FE05225DBF9C}"/>
              </a:ext>
            </a:extLst>
          </p:cNvPr>
          <p:cNvCxnSpPr>
            <a:cxnSpLocks/>
          </p:cNvCxnSpPr>
          <p:nvPr/>
        </p:nvCxnSpPr>
        <p:spPr>
          <a:xfrm>
            <a:off x="6526527" y="3697845"/>
            <a:ext cx="705818" cy="0"/>
          </a:xfrm>
          <a:prstGeom prst="straightConnector1">
            <a:avLst/>
          </a:prstGeom>
          <a:noFill/>
          <a:ln w="9525" cap="flat" cmpd="sng">
            <a:solidFill>
              <a:schemeClr val="accent1"/>
            </a:solidFill>
            <a:prstDash val="solid"/>
            <a:miter lim="800000"/>
            <a:headEnd type="none" w="sm" len="sm"/>
            <a:tailEnd type="triangle" w="med" len="med"/>
          </a:ln>
        </p:spPr>
      </p:cxnSp>
      <p:cxnSp>
        <p:nvCxnSpPr>
          <p:cNvPr id="9" name="Google Shape;422;p56">
            <a:extLst>
              <a:ext uri="{FF2B5EF4-FFF2-40B4-BE49-F238E27FC236}">
                <a16:creationId xmlns:a16="http://schemas.microsoft.com/office/drawing/2014/main" id="{C1CB8C35-7E35-6A9C-8A68-0B7BD069CD4B}"/>
              </a:ext>
            </a:extLst>
          </p:cNvPr>
          <p:cNvCxnSpPr>
            <a:cxnSpLocks/>
          </p:cNvCxnSpPr>
          <p:nvPr/>
        </p:nvCxnSpPr>
        <p:spPr>
          <a:xfrm flipH="1">
            <a:off x="4901659" y="2260424"/>
            <a:ext cx="1122595" cy="0"/>
          </a:xfrm>
          <a:prstGeom prst="straightConnector1">
            <a:avLst/>
          </a:prstGeom>
          <a:noFill/>
          <a:ln w="28575" cap="flat" cmpd="sng">
            <a:solidFill>
              <a:srgbClr val="FF0000"/>
            </a:solidFill>
            <a:prstDash val="solid"/>
            <a:miter lim="800000"/>
            <a:headEnd type="none" w="sm" len="sm"/>
            <a:tailEnd type="triangle" w="lg" len="lg"/>
          </a:ln>
        </p:spPr>
      </p:cxnSp>
      <p:cxnSp>
        <p:nvCxnSpPr>
          <p:cNvPr id="15" name="Google Shape;422;p56">
            <a:extLst>
              <a:ext uri="{FF2B5EF4-FFF2-40B4-BE49-F238E27FC236}">
                <a16:creationId xmlns:a16="http://schemas.microsoft.com/office/drawing/2014/main" id="{AF19EB83-FCED-F58B-CDB5-89B99D57882B}"/>
              </a:ext>
            </a:extLst>
          </p:cNvPr>
          <p:cNvCxnSpPr>
            <a:cxnSpLocks/>
          </p:cNvCxnSpPr>
          <p:nvPr/>
        </p:nvCxnSpPr>
        <p:spPr>
          <a:xfrm flipH="1">
            <a:off x="3169464" y="2267505"/>
            <a:ext cx="1122595" cy="0"/>
          </a:xfrm>
          <a:prstGeom prst="straightConnector1">
            <a:avLst/>
          </a:prstGeom>
          <a:noFill/>
          <a:ln w="28575" cap="flat" cmpd="sng">
            <a:solidFill>
              <a:srgbClr val="FF0000"/>
            </a:solidFill>
            <a:prstDash val="solid"/>
            <a:miter lim="800000"/>
            <a:headEnd type="none" w="sm" len="sm"/>
            <a:tailEnd type="triangle" w="lg" len="lg"/>
          </a:ln>
        </p:spPr>
      </p:cxnSp>
      <p:sp>
        <p:nvSpPr>
          <p:cNvPr id="14" name="Left Brace 13">
            <a:extLst>
              <a:ext uri="{FF2B5EF4-FFF2-40B4-BE49-F238E27FC236}">
                <a16:creationId xmlns:a16="http://schemas.microsoft.com/office/drawing/2014/main" id="{3EA4566E-35DA-C43E-A1D3-E3649FDC3FF9}"/>
              </a:ext>
            </a:extLst>
          </p:cNvPr>
          <p:cNvSpPr/>
          <p:nvPr/>
        </p:nvSpPr>
        <p:spPr bwMode="auto">
          <a:xfrm rot="16200000">
            <a:off x="3520302" y="5078684"/>
            <a:ext cx="240214" cy="1489618"/>
          </a:xfrm>
          <a:prstGeom prst="leftBrace">
            <a:avLst/>
          </a:pr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9"/>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19" name="TextBox 18">
            <a:extLst>
              <a:ext uri="{FF2B5EF4-FFF2-40B4-BE49-F238E27FC236}">
                <a16:creationId xmlns:a16="http://schemas.microsoft.com/office/drawing/2014/main" id="{C671906D-9893-DA5E-2608-719740955A5A}"/>
              </a:ext>
            </a:extLst>
          </p:cNvPr>
          <p:cNvSpPr txBox="1"/>
          <p:nvPr/>
        </p:nvSpPr>
        <p:spPr>
          <a:xfrm>
            <a:off x="3187199" y="5943600"/>
            <a:ext cx="1003801"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1</a:t>
            </a:r>
            <a:r>
              <a:rPr lang="en-US" b="0" baseline="30000" dirty="0">
                <a:latin typeface="Times New Roman" panose="02020603050405020304" pitchFamily="18" charset="0"/>
                <a:cs typeface="Times New Roman" panose="02020603050405020304" pitchFamily="18" charset="0"/>
              </a:rPr>
              <a:t>st</a:t>
            </a:r>
            <a:r>
              <a:rPr lang="en-US" b="0" dirty="0">
                <a:latin typeface="Times New Roman" panose="02020603050405020304" pitchFamily="18" charset="0"/>
                <a:cs typeface="Times New Roman" panose="02020603050405020304" pitchFamily="18" charset="0"/>
              </a:rPr>
              <a:t> layer</a:t>
            </a:r>
          </a:p>
        </p:txBody>
      </p:sp>
      <p:sp>
        <p:nvSpPr>
          <p:cNvPr id="29" name="Left Brace 28">
            <a:extLst>
              <a:ext uri="{FF2B5EF4-FFF2-40B4-BE49-F238E27FC236}">
                <a16:creationId xmlns:a16="http://schemas.microsoft.com/office/drawing/2014/main" id="{A67384B4-C1D9-FAC9-BC36-2D0103F25380}"/>
              </a:ext>
            </a:extLst>
          </p:cNvPr>
          <p:cNvSpPr/>
          <p:nvPr/>
        </p:nvSpPr>
        <p:spPr bwMode="auto">
          <a:xfrm rot="16200000">
            <a:off x="5272902" y="5090299"/>
            <a:ext cx="240214" cy="1489618"/>
          </a:xfrm>
          <a:prstGeom prst="leftBrace">
            <a:avLst/>
          </a:prstGeom>
          <a:no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9"/>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32" name="TextBox 31">
            <a:extLst>
              <a:ext uri="{FF2B5EF4-FFF2-40B4-BE49-F238E27FC236}">
                <a16:creationId xmlns:a16="http://schemas.microsoft.com/office/drawing/2014/main" id="{8AEEDA94-07C4-A6A3-8F03-BFDDCCDB79EB}"/>
              </a:ext>
            </a:extLst>
          </p:cNvPr>
          <p:cNvSpPr txBox="1"/>
          <p:nvPr/>
        </p:nvSpPr>
        <p:spPr>
          <a:xfrm>
            <a:off x="4939799" y="5955215"/>
            <a:ext cx="1058303"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2</a:t>
            </a:r>
            <a:r>
              <a:rPr lang="en-US" b="0" baseline="30000" dirty="0">
                <a:latin typeface="Times New Roman" panose="02020603050405020304" pitchFamily="18" charset="0"/>
                <a:cs typeface="Times New Roman" panose="02020603050405020304" pitchFamily="18" charset="0"/>
              </a:rPr>
              <a:t>nd</a:t>
            </a:r>
            <a:r>
              <a:rPr lang="en-US" b="0" dirty="0">
                <a:latin typeface="Times New Roman" panose="02020603050405020304" pitchFamily="18" charset="0"/>
                <a:cs typeface="Times New Roman" panose="02020603050405020304" pitchFamily="18" charset="0"/>
              </a:rPr>
              <a:t> layer</a:t>
            </a:r>
          </a:p>
        </p:txBody>
      </p:sp>
    </p:spTree>
    <p:extLst>
      <p:ext uri="{BB962C8B-B14F-4D97-AF65-F5344CB8AC3E}">
        <p14:creationId xmlns:p14="http://schemas.microsoft.com/office/powerpoint/2010/main" val="41614891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9A7F3020-A0A7-C6FF-B6D3-F5F8FCA9DC6C}"/>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04FB5BDA-0CC3-B4B7-5C28-6AF0C07C4415}"/>
              </a:ext>
            </a:extLst>
          </p:cNvPr>
          <p:cNvSpPr>
            <a:spLocks noGrp="1" noChangeArrowheads="1"/>
          </p:cNvSpPr>
          <p:nvPr>
            <p:ph type="title"/>
          </p:nvPr>
        </p:nvSpPr>
        <p:spPr/>
        <p:txBody>
          <a:bodyPr/>
          <a:lstStyle/>
          <a:p>
            <a:pPr>
              <a:defRPr/>
            </a:pPr>
            <a:r>
              <a:rPr lang="en-US" dirty="0">
                <a:cs typeface="+mj-cs"/>
              </a:rPr>
              <a:t>Neural network: Classification</a:t>
            </a:r>
          </a:p>
        </p:txBody>
      </p:sp>
      <p:sp>
        <p:nvSpPr>
          <p:cNvPr id="8" name="Rectangle 89">
            <a:extLst>
              <a:ext uri="{FF2B5EF4-FFF2-40B4-BE49-F238E27FC236}">
                <a16:creationId xmlns:a16="http://schemas.microsoft.com/office/drawing/2014/main" id="{50802111-10DE-BA68-212D-A1ED7FE84721}"/>
              </a:ext>
            </a:extLst>
          </p:cNvPr>
          <p:cNvSpPr txBox="1">
            <a:spLocks noChangeArrowheads="1"/>
          </p:cNvSpPr>
          <p:nvPr/>
        </p:nvSpPr>
        <p:spPr bwMode="auto">
          <a:xfrm>
            <a:off x="165100" y="748580"/>
            <a:ext cx="9001036"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Example: The </a:t>
            </a:r>
            <a:r>
              <a:rPr lang="en-US" dirty="0">
                <a:solidFill>
                  <a:srgbClr val="114FFB"/>
                </a:solidFill>
                <a:hlinkClick r:id="rId3">
                  <a:extLst>
                    <a:ext uri="{A12FA001-AC4F-418D-AE19-62706E023703}">
                      <ahyp:hlinkClr xmlns:ahyp="http://schemas.microsoft.com/office/drawing/2018/hyperlinkcolor" val="tx"/>
                    </a:ext>
                  </a:extLst>
                </a:hlinkClick>
              </a:rPr>
              <a:t>CIFAR-10 dataset</a:t>
            </a:r>
            <a:r>
              <a:rPr lang="en-US" dirty="0">
                <a:solidFill>
                  <a:srgbClr val="114FFB"/>
                </a:solidFill>
              </a:rPr>
              <a:t> </a:t>
            </a:r>
            <a:r>
              <a:rPr lang="en-US" dirty="0"/>
              <a:t>consists of 32x32 color images, classified into 10 classes,</a:t>
            </a:r>
            <a:br>
              <a:rPr lang="en-US" dirty="0"/>
            </a:br>
            <a:r>
              <a:rPr lang="en-US" dirty="0"/>
              <a:t>with 6000 images per class. There are 50000 training images and 10000 test images.</a:t>
            </a:r>
          </a:p>
          <a:p>
            <a:r>
              <a:rPr lang="en-US" b="1" dirty="0"/>
              <a:t>The task: Detect the object in the image</a:t>
            </a:r>
            <a:r>
              <a:rPr lang="en-US" dirty="0"/>
              <a:t>.</a:t>
            </a:r>
            <a:br>
              <a:rPr lang="en-US" dirty="0"/>
            </a:br>
            <a:endParaRPr lang="en-US" altLang="en-US" dirty="0"/>
          </a:p>
        </p:txBody>
      </p:sp>
      <p:pic>
        <p:nvPicPr>
          <p:cNvPr id="6" name="Picture 5">
            <a:extLst>
              <a:ext uri="{FF2B5EF4-FFF2-40B4-BE49-F238E27FC236}">
                <a16:creationId xmlns:a16="http://schemas.microsoft.com/office/drawing/2014/main" id="{7311965A-83D4-D035-F362-34CB7B4B6FBF}"/>
              </a:ext>
            </a:extLst>
          </p:cNvPr>
          <p:cNvPicPr>
            <a:picLocks noChangeAspect="1"/>
          </p:cNvPicPr>
          <p:nvPr/>
        </p:nvPicPr>
        <p:blipFill>
          <a:blip r:embed="rId4"/>
          <a:stretch>
            <a:fillRect/>
          </a:stretch>
        </p:blipFill>
        <p:spPr>
          <a:xfrm>
            <a:off x="1752600" y="2029558"/>
            <a:ext cx="5257800" cy="4022600"/>
          </a:xfrm>
          <a:prstGeom prst="rect">
            <a:avLst/>
          </a:prstGeom>
        </p:spPr>
      </p:pic>
      <p:sp>
        <p:nvSpPr>
          <p:cNvPr id="2" name="Footer Placeholder 1">
            <a:extLst>
              <a:ext uri="{FF2B5EF4-FFF2-40B4-BE49-F238E27FC236}">
                <a16:creationId xmlns:a16="http://schemas.microsoft.com/office/drawing/2014/main" id="{FD5FFBD8-F6E7-0E95-5AD0-AF3AFCED1D9D}"/>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Tree>
    <p:extLst>
      <p:ext uri="{BB962C8B-B14F-4D97-AF65-F5344CB8AC3E}">
        <p14:creationId xmlns:p14="http://schemas.microsoft.com/office/powerpoint/2010/main" val="35667479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10B93A4-2378-C672-89F0-78BC88A4553D}"/>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E94483F8-04C8-4C7F-5844-9F273DDDB662}"/>
              </a:ext>
            </a:extLst>
          </p:cNvPr>
          <p:cNvSpPr>
            <a:spLocks noGrp="1" noChangeArrowheads="1"/>
          </p:cNvSpPr>
          <p:nvPr>
            <p:ph type="title"/>
          </p:nvPr>
        </p:nvSpPr>
        <p:spPr/>
        <p:txBody>
          <a:bodyPr/>
          <a:lstStyle/>
          <a:p>
            <a:pPr>
              <a:defRPr/>
            </a:pPr>
            <a:r>
              <a:rPr lang="en-US" dirty="0">
                <a:cs typeface="+mj-cs"/>
              </a:rPr>
              <a:t>Neural network: Classification</a:t>
            </a:r>
          </a:p>
        </p:txBody>
      </p:sp>
      <p:sp>
        <p:nvSpPr>
          <p:cNvPr id="8" name="Rectangle 89">
            <a:extLst>
              <a:ext uri="{FF2B5EF4-FFF2-40B4-BE49-F238E27FC236}">
                <a16:creationId xmlns:a16="http://schemas.microsoft.com/office/drawing/2014/main" id="{EB401E72-93B9-D633-BEBC-B95CDDBEC28D}"/>
              </a:ext>
            </a:extLst>
          </p:cNvPr>
          <p:cNvSpPr txBox="1">
            <a:spLocks noChangeArrowheads="1"/>
          </p:cNvSpPr>
          <p:nvPr/>
        </p:nvSpPr>
        <p:spPr bwMode="auto">
          <a:xfrm>
            <a:off x="152400" y="1876647"/>
            <a:ext cx="9013736" cy="185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b="1" dirty="0"/>
              <a:t>Approach:</a:t>
            </a:r>
            <a:r>
              <a:rPr lang="en-US" dirty="0"/>
              <a:t> Train a network with 1024 inputs (32x32 pixels) and 10 outputs </a:t>
            </a:r>
            <a:r>
              <a:rPr lang="en-US" sz="1600" dirty="0"/>
              <a:t>(one for each class). </a:t>
            </a:r>
            <a:br>
              <a:rPr lang="en-US" dirty="0"/>
            </a:br>
            <a:endParaRPr lang="en-US" altLang="en-US" dirty="0"/>
          </a:p>
        </p:txBody>
      </p:sp>
      <p:sp>
        <p:nvSpPr>
          <p:cNvPr id="2" name="Google Shape;409;p56">
            <a:extLst>
              <a:ext uri="{FF2B5EF4-FFF2-40B4-BE49-F238E27FC236}">
                <a16:creationId xmlns:a16="http://schemas.microsoft.com/office/drawing/2014/main" id="{871F168A-CC71-9972-00DF-05154005E067}"/>
              </a:ext>
            </a:extLst>
          </p:cNvPr>
          <p:cNvSpPr/>
          <p:nvPr/>
        </p:nvSpPr>
        <p:spPr>
          <a:xfrm>
            <a:off x="4572135" y="31128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 name="Google Shape;410;p56">
            <a:extLst>
              <a:ext uri="{FF2B5EF4-FFF2-40B4-BE49-F238E27FC236}">
                <a16:creationId xmlns:a16="http://schemas.microsoft.com/office/drawing/2014/main" id="{D9E77D82-CAEF-FDE1-3FFF-213B2A48F4A7}"/>
              </a:ext>
            </a:extLst>
          </p:cNvPr>
          <p:cNvSpPr/>
          <p:nvPr/>
        </p:nvSpPr>
        <p:spPr>
          <a:xfrm>
            <a:off x="2587470" y="256887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4" name="Google Shape;411;p56">
            <a:extLst>
              <a:ext uri="{FF2B5EF4-FFF2-40B4-BE49-F238E27FC236}">
                <a16:creationId xmlns:a16="http://schemas.microsoft.com/office/drawing/2014/main" id="{E78D5338-F176-841C-42B0-84FDFF9B542E}"/>
              </a:ext>
            </a:extLst>
          </p:cNvPr>
          <p:cNvSpPr/>
          <p:nvPr/>
        </p:nvSpPr>
        <p:spPr>
          <a:xfrm>
            <a:off x="2587470" y="310920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5" name="Google Shape;412;p56">
            <a:extLst>
              <a:ext uri="{FF2B5EF4-FFF2-40B4-BE49-F238E27FC236}">
                <a16:creationId xmlns:a16="http://schemas.microsoft.com/office/drawing/2014/main" id="{5123B6D5-507A-1FF1-6C78-29F848044AB0}"/>
              </a:ext>
            </a:extLst>
          </p:cNvPr>
          <p:cNvSpPr/>
          <p:nvPr/>
        </p:nvSpPr>
        <p:spPr>
          <a:xfrm>
            <a:off x="2587470" y="371171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7" name="Google Shape;413;p56">
            <a:extLst>
              <a:ext uri="{FF2B5EF4-FFF2-40B4-BE49-F238E27FC236}">
                <a16:creationId xmlns:a16="http://schemas.microsoft.com/office/drawing/2014/main" id="{A832A898-1233-AA74-C04D-EDAE053AA7AE}"/>
              </a:ext>
            </a:extLst>
          </p:cNvPr>
          <p:cNvSpPr/>
          <p:nvPr/>
        </p:nvSpPr>
        <p:spPr>
          <a:xfrm>
            <a:off x="2587470" y="432980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9" name="Google Shape;416;p56">
            <a:extLst>
              <a:ext uri="{FF2B5EF4-FFF2-40B4-BE49-F238E27FC236}">
                <a16:creationId xmlns:a16="http://schemas.microsoft.com/office/drawing/2014/main" id="{B916B614-6A3C-7D82-EBAE-B966BD6DBCD4}"/>
              </a:ext>
            </a:extLst>
          </p:cNvPr>
          <p:cNvCxnSpPr>
            <a:cxnSpLocks/>
            <a:stCxn id="3" idx="6"/>
            <a:endCxn id="2" idx="1"/>
          </p:cNvCxnSpPr>
          <p:nvPr/>
        </p:nvCxnSpPr>
        <p:spPr>
          <a:xfrm>
            <a:off x="2977170" y="2763574"/>
            <a:ext cx="1672333" cy="4313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7;p56">
            <a:extLst>
              <a:ext uri="{FF2B5EF4-FFF2-40B4-BE49-F238E27FC236}">
                <a16:creationId xmlns:a16="http://schemas.microsoft.com/office/drawing/2014/main" id="{ABA3D43E-32BF-9EF2-F47E-9FE4F888F76A}"/>
              </a:ext>
            </a:extLst>
          </p:cNvPr>
          <p:cNvCxnSpPr>
            <a:cxnSpLocks/>
            <a:stCxn id="4" idx="6"/>
          </p:cNvCxnSpPr>
          <p:nvPr/>
        </p:nvCxnSpPr>
        <p:spPr>
          <a:xfrm>
            <a:off x="2977170" y="330390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Google Shape;418;p56">
            <a:extLst>
              <a:ext uri="{FF2B5EF4-FFF2-40B4-BE49-F238E27FC236}">
                <a16:creationId xmlns:a16="http://schemas.microsoft.com/office/drawing/2014/main" id="{F64F6982-8211-9988-11B4-39DE1ECA822D}"/>
              </a:ext>
            </a:extLst>
          </p:cNvPr>
          <p:cNvCxnSpPr>
            <a:cxnSpLocks/>
            <a:stCxn id="5" idx="6"/>
            <a:endCxn id="2" idx="2"/>
          </p:cNvCxnSpPr>
          <p:nvPr/>
        </p:nvCxnSpPr>
        <p:spPr>
          <a:xfrm flipV="1">
            <a:off x="2977170" y="3393046"/>
            <a:ext cx="1594965" cy="513364"/>
          </a:xfrm>
          <a:prstGeom prst="straightConnector1">
            <a:avLst/>
          </a:prstGeom>
          <a:noFill/>
          <a:ln w="9525" cap="flat" cmpd="sng">
            <a:solidFill>
              <a:schemeClr val="accent1"/>
            </a:solidFill>
            <a:prstDash val="solid"/>
            <a:miter lim="800000"/>
            <a:headEnd type="none" w="sm" len="sm"/>
            <a:tailEnd type="triangle" w="med" len="med"/>
          </a:ln>
        </p:spPr>
      </p:cxnSp>
      <p:cxnSp>
        <p:nvCxnSpPr>
          <p:cNvPr id="12" name="Google Shape;419;p56">
            <a:extLst>
              <a:ext uri="{FF2B5EF4-FFF2-40B4-BE49-F238E27FC236}">
                <a16:creationId xmlns:a16="http://schemas.microsoft.com/office/drawing/2014/main" id="{C23128D5-0E0C-4715-D243-795F6383F8C3}"/>
              </a:ext>
            </a:extLst>
          </p:cNvPr>
          <p:cNvCxnSpPr>
            <a:cxnSpLocks/>
            <a:stCxn id="7" idx="6"/>
            <a:endCxn id="2" idx="3"/>
          </p:cNvCxnSpPr>
          <p:nvPr/>
        </p:nvCxnSpPr>
        <p:spPr>
          <a:xfrm flipV="1">
            <a:off x="2977170" y="3591167"/>
            <a:ext cx="1672333" cy="93334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21;p56">
            <a:extLst>
              <a:ext uri="{FF2B5EF4-FFF2-40B4-BE49-F238E27FC236}">
                <a16:creationId xmlns:a16="http://schemas.microsoft.com/office/drawing/2014/main" id="{58B003B0-862A-025C-E21A-55E64794DA43}"/>
              </a:ext>
            </a:extLst>
          </p:cNvPr>
          <p:cNvCxnSpPr>
            <a:cxnSpLocks/>
            <a:stCxn id="16" idx="6"/>
            <a:endCxn id="2" idx="3"/>
          </p:cNvCxnSpPr>
          <p:nvPr/>
        </p:nvCxnSpPr>
        <p:spPr>
          <a:xfrm flipV="1">
            <a:off x="2961379" y="3591167"/>
            <a:ext cx="1688124" cy="181954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22;p56">
            <a:extLst>
              <a:ext uri="{FF2B5EF4-FFF2-40B4-BE49-F238E27FC236}">
                <a16:creationId xmlns:a16="http://schemas.microsoft.com/office/drawing/2014/main" id="{1F46ABAD-A60C-E216-B8FF-1AA3AB45CEB6}"/>
              </a:ext>
            </a:extLst>
          </p:cNvPr>
          <p:cNvCxnSpPr>
            <a:cxnSpLocks/>
            <a:stCxn id="2" idx="6"/>
          </p:cNvCxnSpPr>
          <p:nvPr/>
        </p:nvCxnSpPr>
        <p:spPr>
          <a:xfrm>
            <a:off x="5100435" y="33930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622DDA12-9446-AC62-21CC-A96B5715D89D}"/>
              </a:ext>
            </a:extLst>
          </p:cNvPr>
          <p:cNvSpPr txBox="1"/>
          <p:nvPr/>
        </p:nvSpPr>
        <p:spPr>
          <a:xfrm>
            <a:off x="2562739" y="4724400"/>
            <a:ext cx="485261" cy="400110"/>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7C0C52F7-4237-219C-2C3D-9A4A3D9995BC}"/>
              </a:ext>
            </a:extLst>
          </p:cNvPr>
          <p:cNvSpPr/>
          <p:nvPr/>
        </p:nvSpPr>
        <p:spPr bwMode="auto">
          <a:xfrm>
            <a:off x="2577189" y="5215778"/>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9"/>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354DF08A-6C75-5432-ACEB-1E38EA3D7260}"/>
              </a:ext>
            </a:extLst>
          </p:cNvPr>
          <p:cNvSpPr txBox="1"/>
          <p:nvPr/>
        </p:nvSpPr>
        <p:spPr>
          <a:xfrm>
            <a:off x="2514600" y="5254823"/>
            <a:ext cx="4956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x</a:t>
            </a:r>
            <a:r>
              <a:rPr lang="en-US" sz="900" b="0" dirty="0">
                <a:latin typeface="Times New Roman" panose="02020603050405020304" pitchFamily="18" charset="0"/>
                <a:cs typeface="Times New Roman" panose="02020603050405020304" pitchFamily="18" charset="0"/>
              </a:rPr>
              <a:t>1024</a:t>
            </a:r>
            <a:endParaRPr lang="en-US" sz="1400" b="0" dirty="0">
              <a:latin typeface="Times New Roman" panose="02020603050405020304" pitchFamily="18" charset="0"/>
              <a:cs typeface="Times New Roman" panose="02020603050405020304" pitchFamily="18" charset="0"/>
            </a:endParaRPr>
          </a:p>
        </p:txBody>
      </p:sp>
      <p:sp>
        <p:nvSpPr>
          <p:cNvPr id="18" name="Google Shape;409;p56">
            <a:extLst>
              <a:ext uri="{FF2B5EF4-FFF2-40B4-BE49-F238E27FC236}">
                <a16:creationId xmlns:a16="http://schemas.microsoft.com/office/drawing/2014/main" id="{9B2BF0F6-4BD9-93F0-375A-89E612B0BFB1}"/>
              </a:ext>
            </a:extLst>
          </p:cNvPr>
          <p:cNvSpPr/>
          <p:nvPr/>
        </p:nvSpPr>
        <p:spPr>
          <a:xfrm>
            <a:off x="4572000" y="38587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9" name="Google Shape;416;p56">
            <a:extLst>
              <a:ext uri="{FF2B5EF4-FFF2-40B4-BE49-F238E27FC236}">
                <a16:creationId xmlns:a16="http://schemas.microsoft.com/office/drawing/2014/main" id="{E87195BA-9EF6-E7E5-D842-2190E4BA38AD}"/>
              </a:ext>
            </a:extLst>
          </p:cNvPr>
          <p:cNvCxnSpPr>
            <a:cxnSpLocks/>
            <a:stCxn id="3" idx="6"/>
            <a:endCxn id="18" idx="1"/>
          </p:cNvCxnSpPr>
          <p:nvPr/>
        </p:nvCxnSpPr>
        <p:spPr>
          <a:xfrm>
            <a:off x="2977170" y="2763574"/>
            <a:ext cx="1672198" cy="1177273"/>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Google Shape;417;p56">
            <a:extLst>
              <a:ext uri="{FF2B5EF4-FFF2-40B4-BE49-F238E27FC236}">
                <a16:creationId xmlns:a16="http://schemas.microsoft.com/office/drawing/2014/main" id="{00652558-B163-7B11-0536-2E2422FB0678}"/>
              </a:ext>
            </a:extLst>
          </p:cNvPr>
          <p:cNvCxnSpPr>
            <a:cxnSpLocks/>
            <a:stCxn id="4" idx="6"/>
            <a:endCxn id="18" idx="1"/>
          </p:cNvCxnSpPr>
          <p:nvPr/>
        </p:nvCxnSpPr>
        <p:spPr>
          <a:xfrm>
            <a:off x="2977170" y="3303901"/>
            <a:ext cx="1672198" cy="636946"/>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418;p56">
            <a:extLst>
              <a:ext uri="{FF2B5EF4-FFF2-40B4-BE49-F238E27FC236}">
                <a16:creationId xmlns:a16="http://schemas.microsoft.com/office/drawing/2014/main" id="{94BBF84E-1946-16D8-8E15-827431609456}"/>
              </a:ext>
            </a:extLst>
          </p:cNvPr>
          <p:cNvCxnSpPr>
            <a:cxnSpLocks/>
            <a:stCxn id="5" idx="6"/>
            <a:endCxn id="18" idx="2"/>
          </p:cNvCxnSpPr>
          <p:nvPr/>
        </p:nvCxnSpPr>
        <p:spPr>
          <a:xfrm>
            <a:off x="2977170" y="3906410"/>
            <a:ext cx="1594830" cy="232559"/>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418;p56">
            <a:extLst>
              <a:ext uri="{FF2B5EF4-FFF2-40B4-BE49-F238E27FC236}">
                <a16:creationId xmlns:a16="http://schemas.microsoft.com/office/drawing/2014/main" id="{9B211F83-4220-FB78-B5F1-1C3F5799DC90}"/>
              </a:ext>
            </a:extLst>
          </p:cNvPr>
          <p:cNvCxnSpPr>
            <a:cxnSpLocks/>
            <a:stCxn id="7" idx="6"/>
            <a:endCxn id="18" idx="2"/>
          </p:cNvCxnSpPr>
          <p:nvPr/>
        </p:nvCxnSpPr>
        <p:spPr>
          <a:xfrm flipV="1">
            <a:off x="2977170" y="4138969"/>
            <a:ext cx="1594830" cy="385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8;p56">
            <a:extLst>
              <a:ext uri="{FF2B5EF4-FFF2-40B4-BE49-F238E27FC236}">
                <a16:creationId xmlns:a16="http://schemas.microsoft.com/office/drawing/2014/main" id="{25A725CD-F5F5-5656-54A0-16145B457F0A}"/>
              </a:ext>
            </a:extLst>
          </p:cNvPr>
          <p:cNvCxnSpPr>
            <a:cxnSpLocks/>
            <a:stCxn id="17" idx="3"/>
            <a:endCxn id="18" idx="2"/>
          </p:cNvCxnSpPr>
          <p:nvPr/>
        </p:nvCxnSpPr>
        <p:spPr>
          <a:xfrm flipV="1">
            <a:off x="3010249" y="4138969"/>
            <a:ext cx="1561751" cy="126974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22;p56">
            <a:extLst>
              <a:ext uri="{FF2B5EF4-FFF2-40B4-BE49-F238E27FC236}">
                <a16:creationId xmlns:a16="http://schemas.microsoft.com/office/drawing/2014/main" id="{F3903B87-2B7A-EA6D-E638-56063F9DB782}"/>
              </a:ext>
            </a:extLst>
          </p:cNvPr>
          <p:cNvCxnSpPr>
            <a:cxnSpLocks/>
          </p:cNvCxnSpPr>
          <p:nvPr/>
        </p:nvCxnSpPr>
        <p:spPr>
          <a:xfrm flipV="1">
            <a:off x="5091789" y="41389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5" name="Google Shape;409;p56">
            <a:extLst>
              <a:ext uri="{FF2B5EF4-FFF2-40B4-BE49-F238E27FC236}">
                <a16:creationId xmlns:a16="http://schemas.microsoft.com/office/drawing/2014/main" id="{477231FA-AB55-7984-7942-7BBE70405E8F}"/>
              </a:ext>
            </a:extLst>
          </p:cNvPr>
          <p:cNvSpPr/>
          <p:nvPr/>
        </p:nvSpPr>
        <p:spPr>
          <a:xfrm>
            <a:off x="4572000" y="23622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6" name="Google Shape;416;p56">
            <a:extLst>
              <a:ext uri="{FF2B5EF4-FFF2-40B4-BE49-F238E27FC236}">
                <a16:creationId xmlns:a16="http://schemas.microsoft.com/office/drawing/2014/main" id="{D40AAB68-BB6E-B070-6829-C786EA274832}"/>
              </a:ext>
            </a:extLst>
          </p:cNvPr>
          <p:cNvCxnSpPr>
            <a:cxnSpLocks/>
            <a:stCxn id="3" idx="6"/>
            <a:endCxn id="25" idx="2"/>
          </p:cNvCxnSpPr>
          <p:nvPr/>
        </p:nvCxnSpPr>
        <p:spPr>
          <a:xfrm flipV="1">
            <a:off x="2977170" y="2642386"/>
            <a:ext cx="1594830" cy="12118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6;p56">
            <a:extLst>
              <a:ext uri="{FF2B5EF4-FFF2-40B4-BE49-F238E27FC236}">
                <a16:creationId xmlns:a16="http://schemas.microsoft.com/office/drawing/2014/main" id="{AEB8BD53-F838-7AD0-3215-09D30206A5DA}"/>
              </a:ext>
            </a:extLst>
          </p:cNvPr>
          <p:cNvCxnSpPr>
            <a:cxnSpLocks/>
            <a:stCxn id="4" idx="6"/>
            <a:endCxn id="25" idx="2"/>
          </p:cNvCxnSpPr>
          <p:nvPr/>
        </p:nvCxnSpPr>
        <p:spPr>
          <a:xfrm flipV="1">
            <a:off x="2977170" y="2642386"/>
            <a:ext cx="1594830" cy="661515"/>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18;p56">
            <a:extLst>
              <a:ext uri="{FF2B5EF4-FFF2-40B4-BE49-F238E27FC236}">
                <a16:creationId xmlns:a16="http://schemas.microsoft.com/office/drawing/2014/main" id="{E3627175-F72B-66D6-08BF-3DD107501F3F}"/>
              </a:ext>
            </a:extLst>
          </p:cNvPr>
          <p:cNvCxnSpPr>
            <a:cxnSpLocks/>
            <a:stCxn id="5" idx="6"/>
            <a:endCxn id="25" idx="2"/>
          </p:cNvCxnSpPr>
          <p:nvPr/>
        </p:nvCxnSpPr>
        <p:spPr>
          <a:xfrm flipV="1">
            <a:off x="2977170" y="2642386"/>
            <a:ext cx="1594830" cy="1264024"/>
          </a:xfrm>
          <a:prstGeom prst="straightConnector1">
            <a:avLst/>
          </a:prstGeom>
          <a:noFill/>
          <a:ln w="9525" cap="flat" cmpd="sng">
            <a:solidFill>
              <a:schemeClr val="accent1"/>
            </a:solidFill>
            <a:prstDash val="solid"/>
            <a:miter lim="800000"/>
            <a:headEnd type="none" w="sm" len="sm"/>
            <a:tailEnd type="triangle" w="med" len="med"/>
          </a:ln>
        </p:spPr>
      </p:cxnSp>
      <p:cxnSp>
        <p:nvCxnSpPr>
          <p:cNvPr id="29" name="Google Shape;419;p56">
            <a:extLst>
              <a:ext uri="{FF2B5EF4-FFF2-40B4-BE49-F238E27FC236}">
                <a16:creationId xmlns:a16="http://schemas.microsoft.com/office/drawing/2014/main" id="{C809D8F3-C9EC-6753-FA0D-CBC385D4D04D}"/>
              </a:ext>
            </a:extLst>
          </p:cNvPr>
          <p:cNvCxnSpPr>
            <a:cxnSpLocks/>
            <a:stCxn id="7" idx="6"/>
          </p:cNvCxnSpPr>
          <p:nvPr/>
        </p:nvCxnSpPr>
        <p:spPr>
          <a:xfrm flipV="1">
            <a:off x="2977170" y="2778352"/>
            <a:ext cx="1554754" cy="1746155"/>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21;p56">
            <a:extLst>
              <a:ext uri="{FF2B5EF4-FFF2-40B4-BE49-F238E27FC236}">
                <a16:creationId xmlns:a16="http://schemas.microsoft.com/office/drawing/2014/main" id="{C9701C0F-101C-7A0E-2111-401A23DA9DA3}"/>
              </a:ext>
            </a:extLst>
          </p:cNvPr>
          <p:cNvCxnSpPr>
            <a:cxnSpLocks/>
            <a:stCxn id="17" idx="3"/>
            <a:endCxn id="25" idx="3"/>
          </p:cNvCxnSpPr>
          <p:nvPr/>
        </p:nvCxnSpPr>
        <p:spPr>
          <a:xfrm flipV="1">
            <a:off x="3010249" y="2840507"/>
            <a:ext cx="1639119" cy="2568205"/>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22;p56">
            <a:extLst>
              <a:ext uri="{FF2B5EF4-FFF2-40B4-BE49-F238E27FC236}">
                <a16:creationId xmlns:a16="http://schemas.microsoft.com/office/drawing/2014/main" id="{2236B80C-62BB-68F7-D033-82F197AFFEB8}"/>
              </a:ext>
            </a:extLst>
          </p:cNvPr>
          <p:cNvCxnSpPr>
            <a:cxnSpLocks/>
          </p:cNvCxnSpPr>
          <p:nvPr/>
        </p:nvCxnSpPr>
        <p:spPr>
          <a:xfrm>
            <a:off x="5091789" y="2636073"/>
            <a:ext cx="1170588" cy="14948"/>
          </a:xfrm>
          <a:prstGeom prst="straightConnector1">
            <a:avLst/>
          </a:prstGeom>
          <a:noFill/>
          <a:ln w="9525" cap="flat" cmpd="sng">
            <a:solidFill>
              <a:schemeClr val="accent1"/>
            </a:solidFill>
            <a:prstDash val="solid"/>
            <a:miter lim="800000"/>
            <a:headEnd type="none" w="sm" len="sm"/>
            <a:tailEnd type="triangle" w="med" len="med"/>
          </a:ln>
        </p:spPr>
      </p:cxnSp>
      <p:sp>
        <p:nvSpPr>
          <p:cNvPr id="32" name="TextBox 31">
            <a:extLst>
              <a:ext uri="{FF2B5EF4-FFF2-40B4-BE49-F238E27FC236}">
                <a16:creationId xmlns:a16="http://schemas.microsoft.com/office/drawing/2014/main" id="{AFFF3F85-C649-0E3E-A7CD-2009A871B24D}"/>
              </a:ext>
            </a:extLst>
          </p:cNvPr>
          <p:cNvSpPr txBox="1"/>
          <p:nvPr/>
        </p:nvSpPr>
        <p:spPr>
          <a:xfrm>
            <a:off x="6267120" y="31476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2213C69A-DD3C-D07A-8CF0-B252D5614A60}"/>
              </a:ext>
            </a:extLst>
          </p:cNvPr>
          <p:cNvSpPr txBox="1"/>
          <p:nvPr/>
        </p:nvSpPr>
        <p:spPr>
          <a:xfrm>
            <a:off x="6258474" y="38746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0AA3B802-2ABA-4BF5-9D6D-6F546E6E8748}"/>
              </a:ext>
            </a:extLst>
          </p:cNvPr>
          <p:cNvSpPr txBox="1"/>
          <p:nvPr/>
        </p:nvSpPr>
        <p:spPr>
          <a:xfrm>
            <a:off x="6258474" y="23906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Google Shape;409;p56">
            <a:extLst>
              <a:ext uri="{FF2B5EF4-FFF2-40B4-BE49-F238E27FC236}">
                <a16:creationId xmlns:a16="http://schemas.microsoft.com/office/drawing/2014/main" id="{8A6A4DCA-F1E5-EDFD-EEDD-B15BCD2783B1}"/>
              </a:ext>
            </a:extLst>
          </p:cNvPr>
          <p:cNvSpPr/>
          <p:nvPr/>
        </p:nvSpPr>
        <p:spPr>
          <a:xfrm>
            <a:off x="4572000" y="51816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22;p56">
            <a:extLst>
              <a:ext uri="{FF2B5EF4-FFF2-40B4-BE49-F238E27FC236}">
                <a16:creationId xmlns:a16="http://schemas.microsoft.com/office/drawing/2014/main" id="{771C4400-0AE8-C07A-2A06-EA4DA5AEEA28}"/>
              </a:ext>
            </a:extLst>
          </p:cNvPr>
          <p:cNvCxnSpPr>
            <a:cxnSpLocks/>
          </p:cNvCxnSpPr>
          <p:nvPr/>
        </p:nvCxnSpPr>
        <p:spPr>
          <a:xfrm flipV="1">
            <a:off x="5091789" y="5461786"/>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42" name="TextBox 41">
            <a:extLst>
              <a:ext uri="{FF2B5EF4-FFF2-40B4-BE49-F238E27FC236}">
                <a16:creationId xmlns:a16="http://schemas.microsoft.com/office/drawing/2014/main" id="{7876BEEF-2E5A-CA8C-176D-DDD84C77E06D}"/>
              </a:ext>
            </a:extLst>
          </p:cNvPr>
          <p:cNvSpPr txBox="1"/>
          <p:nvPr/>
        </p:nvSpPr>
        <p:spPr>
          <a:xfrm>
            <a:off x="6258474" y="5197466"/>
            <a:ext cx="43954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10</a:t>
            </a:r>
            <a:endParaRPr lang="en-US"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DDF35229-1EE3-EDC9-808F-E1230B06DB1F}"/>
              </a:ext>
            </a:extLst>
          </p:cNvPr>
          <p:cNvSpPr txBox="1"/>
          <p:nvPr/>
        </p:nvSpPr>
        <p:spPr>
          <a:xfrm>
            <a:off x="4572000" y="4495800"/>
            <a:ext cx="441146" cy="400110"/>
          </a:xfrm>
          <a:prstGeom prst="rect">
            <a:avLst/>
          </a:prstGeom>
          <a:noFill/>
        </p:spPr>
        <p:txBody>
          <a:bodyPr wrap="none" rtlCol="0">
            <a:spAutoFit/>
          </a:bodyPr>
          <a:lstStyle/>
          <a:p>
            <a:r>
              <a:rPr lang="en-US" dirty="0"/>
              <a:t>…</a:t>
            </a:r>
          </a:p>
        </p:txBody>
      </p:sp>
      <p:cxnSp>
        <p:nvCxnSpPr>
          <p:cNvPr id="47" name="Google Shape;418;p56">
            <a:extLst>
              <a:ext uri="{FF2B5EF4-FFF2-40B4-BE49-F238E27FC236}">
                <a16:creationId xmlns:a16="http://schemas.microsoft.com/office/drawing/2014/main" id="{2AE140A7-1888-56CD-E3E7-E7718E3EA669}"/>
              </a:ext>
            </a:extLst>
          </p:cNvPr>
          <p:cNvCxnSpPr>
            <a:cxnSpLocks/>
            <a:stCxn id="17" idx="3"/>
            <a:endCxn id="40" idx="2"/>
          </p:cNvCxnSpPr>
          <p:nvPr/>
        </p:nvCxnSpPr>
        <p:spPr>
          <a:xfrm>
            <a:off x="3010249" y="5408712"/>
            <a:ext cx="1561751" cy="5307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18;p56">
            <a:extLst>
              <a:ext uri="{FF2B5EF4-FFF2-40B4-BE49-F238E27FC236}">
                <a16:creationId xmlns:a16="http://schemas.microsoft.com/office/drawing/2014/main" id="{5EA52ED6-6289-2192-5597-ECB646F0F86C}"/>
              </a:ext>
            </a:extLst>
          </p:cNvPr>
          <p:cNvCxnSpPr>
            <a:cxnSpLocks/>
            <a:stCxn id="7" idx="6"/>
            <a:endCxn id="40" idx="1"/>
          </p:cNvCxnSpPr>
          <p:nvPr/>
        </p:nvCxnSpPr>
        <p:spPr>
          <a:xfrm>
            <a:off x="2977170" y="4524507"/>
            <a:ext cx="1672198" cy="739157"/>
          </a:xfrm>
          <a:prstGeom prst="straightConnector1">
            <a:avLst/>
          </a:prstGeom>
          <a:noFill/>
          <a:ln w="9525" cap="flat" cmpd="sng">
            <a:solidFill>
              <a:schemeClr val="accent1"/>
            </a:solidFill>
            <a:prstDash val="solid"/>
            <a:miter lim="800000"/>
            <a:headEnd type="none" w="sm" len="sm"/>
            <a:tailEnd type="triangle" w="med" len="med"/>
          </a:ln>
        </p:spPr>
      </p:cxnSp>
      <p:cxnSp>
        <p:nvCxnSpPr>
          <p:cNvPr id="53" name="Google Shape;418;p56">
            <a:extLst>
              <a:ext uri="{FF2B5EF4-FFF2-40B4-BE49-F238E27FC236}">
                <a16:creationId xmlns:a16="http://schemas.microsoft.com/office/drawing/2014/main" id="{5F107FD3-366F-81B2-73B5-ED050E0138CF}"/>
              </a:ext>
            </a:extLst>
          </p:cNvPr>
          <p:cNvCxnSpPr>
            <a:cxnSpLocks/>
            <a:stCxn id="5" idx="6"/>
            <a:endCxn id="40" idx="1"/>
          </p:cNvCxnSpPr>
          <p:nvPr/>
        </p:nvCxnSpPr>
        <p:spPr>
          <a:xfrm>
            <a:off x="2977170" y="3906410"/>
            <a:ext cx="1672198" cy="13572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 name="Google Shape;417;p56">
            <a:extLst>
              <a:ext uri="{FF2B5EF4-FFF2-40B4-BE49-F238E27FC236}">
                <a16:creationId xmlns:a16="http://schemas.microsoft.com/office/drawing/2014/main" id="{435EE20E-C4B1-1D7B-E952-510FAC8951DD}"/>
              </a:ext>
            </a:extLst>
          </p:cNvPr>
          <p:cNvCxnSpPr>
            <a:cxnSpLocks/>
            <a:stCxn id="4" idx="6"/>
            <a:endCxn id="40" idx="1"/>
          </p:cNvCxnSpPr>
          <p:nvPr/>
        </p:nvCxnSpPr>
        <p:spPr>
          <a:xfrm>
            <a:off x="2977170" y="3303901"/>
            <a:ext cx="1672198" cy="1959763"/>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6;p56">
            <a:extLst>
              <a:ext uri="{FF2B5EF4-FFF2-40B4-BE49-F238E27FC236}">
                <a16:creationId xmlns:a16="http://schemas.microsoft.com/office/drawing/2014/main" id="{BFA49EA6-F788-D74B-B2C4-33C6815B4D83}"/>
              </a:ext>
            </a:extLst>
          </p:cNvPr>
          <p:cNvCxnSpPr>
            <a:cxnSpLocks/>
            <a:stCxn id="3" idx="6"/>
            <a:endCxn id="40" idx="1"/>
          </p:cNvCxnSpPr>
          <p:nvPr/>
        </p:nvCxnSpPr>
        <p:spPr>
          <a:xfrm>
            <a:off x="2977170" y="2763574"/>
            <a:ext cx="1672198" cy="2500090"/>
          </a:xfrm>
          <a:prstGeom prst="straightConnector1">
            <a:avLst/>
          </a:prstGeom>
          <a:noFill/>
          <a:ln w="9525" cap="flat" cmpd="sng">
            <a:solidFill>
              <a:schemeClr val="accent1"/>
            </a:solidFill>
            <a:prstDash val="solid"/>
            <a:miter lim="800000"/>
            <a:headEnd type="none" w="sm" len="sm"/>
            <a:tailEnd type="triangle" w="med" len="med"/>
          </a:ln>
        </p:spPr>
      </p:cxnSp>
      <p:sp>
        <p:nvSpPr>
          <p:cNvPr id="6" name="Footer Placeholder 5">
            <a:extLst>
              <a:ext uri="{FF2B5EF4-FFF2-40B4-BE49-F238E27FC236}">
                <a16:creationId xmlns:a16="http://schemas.microsoft.com/office/drawing/2014/main" id="{E5866878-8444-8AA7-CC0E-4BAB8141FA78}"/>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
        <p:nvSpPr>
          <p:cNvPr id="35" name="Rectangle 89">
            <a:extLst>
              <a:ext uri="{FF2B5EF4-FFF2-40B4-BE49-F238E27FC236}">
                <a16:creationId xmlns:a16="http://schemas.microsoft.com/office/drawing/2014/main" id="{D2981CE4-4DB7-000F-5B26-6853406A5D78}"/>
              </a:ext>
            </a:extLst>
          </p:cNvPr>
          <p:cNvSpPr txBox="1">
            <a:spLocks noChangeArrowheads="1"/>
          </p:cNvSpPr>
          <p:nvPr/>
        </p:nvSpPr>
        <p:spPr bwMode="auto">
          <a:xfrm>
            <a:off x="165100" y="748580"/>
            <a:ext cx="9001036"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Example: The </a:t>
            </a:r>
            <a:r>
              <a:rPr lang="en-US" dirty="0">
                <a:solidFill>
                  <a:srgbClr val="114FFB"/>
                </a:solidFill>
                <a:hlinkClick r:id="rId10">
                  <a:extLst>
                    <a:ext uri="{A12FA001-AC4F-418D-AE19-62706E023703}">
                      <ahyp:hlinkClr xmlns:ahyp="http://schemas.microsoft.com/office/drawing/2018/hyperlinkcolor" val="tx"/>
                    </a:ext>
                  </a:extLst>
                </a:hlinkClick>
              </a:rPr>
              <a:t>CIFAR-10 dataset</a:t>
            </a:r>
            <a:r>
              <a:rPr lang="en-US" dirty="0">
                <a:solidFill>
                  <a:srgbClr val="114FFB"/>
                </a:solidFill>
              </a:rPr>
              <a:t> </a:t>
            </a:r>
            <a:r>
              <a:rPr lang="en-US" dirty="0"/>
              <a:t>consists of 32x32 color images, classified into 10 classes,</a:t>
            </a:r>
            <a:br>
              <a:rPr lang="en-US" dirty="0"/>
            </a:br>
            <a:r>
              <a:rPr lang="en-US" dirty="0"/>
              <a:t>with 6000 images per class. There are 50000 training images and 10000 test images.</a:t>
            </a:r>
          </a:p>
          <a:p>
            <a:r>
              <a:rPr lang="en-US" b="1" dirty="0"/>
              <a:t>The task: Detect the object in the image</a:t>
            </a:r>
            <a:r>
              <a:rPr lang="en-US" dirty="0"/>
              <a:t>.</a:t>
            </a:r>
            <a:br>
              <a:rPr lang="en-US" dirty="0"/>
            </a:br>
            <a:endParaRPr lang="en-US" altLang="en-US" dirty="0"/>
          </a:p>
        </p:txBody>
      </p:sp>
    </p:spTree>
    <p:extLst>
      <p:ext uri="{BB962C8B-B14F-4D97-AF65-F5344CB8AC3E}">
        <p14:creationId xmlns:p14="http://schemas.microsoft.com/office/powerpoint/2010/main" val="30382715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6256001F-E39A-AD25-E6B6-7A8F6BFD716A}"/>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C09210C2-1023-4B52-388F-197CF90C5314}"/>
              </a:ext>
            </a:extLst>
          </p:cNvPr>
          <p:cNvSpPr>
            <a:spLocks noGrp="1" noChangeArrowheads="1"/>
          </p:cNvSpPr>
          <p:nvPr>
            <p:ph type="title"/>
          </p:nvPr>
        </p:nvSpPr>
        <p:spPr/>
        <p:txBody>
          <a:bodyPr/>
          <a:lstStyle/>
          <a:p>
            <a:pPr>
              <a:defRPr/>
            </a:pPr>
            <a:r>
              <a:rPr lang="en-US" dirty="0">
                <a:cs typeface="+mj-cs"/>
              </a:rPr>
              <a:t>Neural network: Classification</a:t>
            </a:r>
          </a:p>
        </p:txBody>
      </p:sp>
      <p:sp>
        <p:nvSpPr>
          <p:cNvPr id="8" name="Rectangle 89">
            <a:extLst>
              <a:ext uri="{FF2B5EF4-FFF2-40B4-BE49-F238E27FC236}">
                <a16:creationId xmlns:a16="http://schemas.microsoft.com/office/drawing/2014/main" id="{62B7F136-DD66-9240-D343-2FC7F7862EB4}"/>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br>
              <a:rPr lang="en-US" dirty="0"/>
            </a:br>
            <a:r>
              <a:rPr lang="en-US" dirty="0"/>
              <a:t>During training, we fit the weights to predict 1 for the correct class,</a:t>
            </a:r>
            <a:br>
              <a:rPr lang="en-US" dirty="0"/>
            </a:br>
            <a:r>
              <a:rPr lang="en-US" dirty="0"/>
              <a:t>and 0 for the other classes.</a:t>
            </a:r>
            <a:endParaRPr lang="en-US" altLang="en-US" dirty="0"/>
          </a:p>
        </p:txBody>
      </p:sp>
      <p:sp>
        <p:nvSpPr>
          <p:cNvPr id="2" name="Google Shape;409;p56">
            <a:extLst>
              <a:ext uri="{FF2B5EF4-FFF2-40B4-BE49-F238E27FC236}">
                <a16:creationId xmlns:a16="http://schemas.microsoft.com/office/drawing/2014/main" id="{0AFC353B-96D3-9336-C8F4-4D5401752626}"/>
              </a:ext>
            </a:extLst>
          </p:cNvPr>
          <p:cNvSpPr/>
          <p:nvPr/>
        </p:nvSpPr>
        <p:spPr>
          <a:xfrm>
            <a:off x="4572135" y="31128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 name="Google Shape;410;p56">
            <a:extLst>
              <a:ext uri="{FF2B5EF4-FFF2-40B4-BE49-F238E27FC236}">
                <a16:creationId xmlns:a16="http://schemas.microsoft.com/office/drawing/2014/main" id="{D6BC3516-9BDF-4ECF-8D45-2ECC585F77AE}"/>
              </a:ext>
            </a:extLst>
          </p:cNvPr>
          <p:cNvSpPr/>
          <p:nvPr/>
        </p:nvSpPr>
        <p:spPr>
          <a:xfrm>
            <a:off x="2587470" y="256887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4" name="Google Shape;411;p56">
            <a:extLst>
              <a:ext uri="{FF2B5EF4-FFF2-40B4-BE49-F238E27FC236}">
                <a16:creationId xmlns:a16="http://schemas.microsoft.com/office/drawing/2014/main" id="{131BF707-9239-5811-8681-061808DBD05F}"/>
              </a:ext>
            </a:extLst>
          </p:cNvPr>
          <p:cNvSpPr/>
          <p:nvPr/>
        </p:nvSpPr>
        <p:spPr>
          <a:xfrm>
            <a:off x="2587470" y="310920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5" name="Google Shape;412;p56">
            <a:extLst>
              <a:ext uri="{FF2B5EF4-FFF2-40B4-BE49-F238E27FC236}">
                <a16:creationId xmlns:a16="http://schemas.microsoft.com/office/drawing/2014/main" id="{14A7BCC1-9DA1-5E62-06D4-DB8F39A07E7F}"/>
              </a:ext>
            </a:extLst>
          </p:cNvPr>
          <p:cNvSpPr/>
          <p:nvPr/>
        </p:nvSpPr>
        <p:spPr>
          <a:xfrm>
            <a:off x="2587470" y="371171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7" name="Google Shape;413;p56">
            <a:extLst>
              <a:ext uri="{FF2B5EF4-FFF2-40B4-BE49-F238E27FC236}">
                <a16:creationId xmlns:a16="http://schemas.microsoft.com/office/drawing/2014/main" id="{64630C3C-E5A5-7991-4FCC-3D90E928EC99}"/>
              </a:ext>
            </a:extLst>
          </p:cNvPr>
          <p:cNvSpPr/>
          <p:nvPr/>
        </p:nvSpPr>
        <p:spPr>
          <a:xfrm>
            <a:off x="2587470" y="432980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9" name="Google Shape;416;p56">
            <a:extLst>
              <a:ext uri="{FF2B5EF4-FFF2-40B4-BE49-F238E27FC236}">
                <a16:creationId xmlns:a16="http://schemas.microsoft.com/office/drawing/2014/main" id="{55FA5377-D8D9-24BB-9AB4-6BD07C09F681}"/>
              </a:ext>
            </a:extLst>
          </p:cNvPr>
          <p:cNvCxnSpPr>
            <a:cxnSpLocks/>
            <a:stCxn id="3" idx="6"/>
            <a:endCxn id="2" idx="1"/>
          </p:cNvCxnSpPr>
          <p:nvPr/>
        </p:nvCxnSpPr>
        <p:spPr>
          <a:xfrm>
            <a:off x="2977170" y="2763574"/>
            <a:ext cx="1672333" cy="4313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7;p56">
            <a:extLst>
              <a:ext uri="{FF2B5EF4-FFF2-40B4-BE49-F238E27FC236}">
                <a16:creationId xmlns:a16="http://schemas.microsoft.com/office/drawing/2014/main" id="{1907D57C-399C-B52F-6015-2105931C79CF}"/>
              </a:ext>
            </a:extLst>
          </p:cNvPr>
          <p:cNvCxnSpPr>
            <a:cxnSpLocks/>
            <a:stCxn id="4" idx="6"/>
          </p:cNvCxnSpPr>
          <p:nvPr/>
        </p:nvCxnSpPr>
        <p:spPr>
          <a:xfrm>
            <a:off x="2977170" y="330390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Google Shape;418;p56">
            <a:extLst>
              <a:ext uri="{FF2B5EF4-FFF2-40B4-BE49-F238E27FC236}">
                <a16:creationId xmlns:a16="http://schemas.microsoft.com/office/drawing/2014/main" id="{E75A1674-D562-45F6-E3A0-466554A9B41A}"/>
              </a:ext>
            </a:extLst>
          </p:cNvPr>
          <p:cNvCxnSpPr>
            <a:cxnSpLocks/>
            <a:stCxn id="5" idx="6"/>
            <a:endCxn id="2" idx="2"/>
          </p:cNvCxnSpPr>
          <p:nvPr/>
        </p:nvCxnSpPr>
        <p:spPr>
          <a:xfrm flipV="1">
            <a:off x="2977170" y="3393046"/>
            <a:ext cx="1594965" cy="513364"/>
          </a:xfrm>
          <a:prstGeom prst="straightConnector1">
            <a:avLst/>
          </a:prstGeom>
          <a:noFill/>
          <a:ln w="9525" cap="flat" cmpd="sng">
            <a:solidFill>
              <a:schemeClr val="accent1"/>
            </a:solidFill>
            <a:prstDash val="solid"/>
            <a:miter lim="800000"/>
            <a:headEnd type="none" w="sm" len="sm"/>
            <a:tailEnd type="triangle" w="med" len="med"/>
          </a:ln>
        </p:spPr>
      </p:cxnSp>
      <p:cxnSp>
        <p:nvCxnSpPr>
          <p:cNvPr id="12" name="Google Shape;419;p56">
            <a:extLst>
              <a:ext uri="{FF2B5EF4-FFF2-40B4-BE49-F238E27FC236}">
                <a16:creationId xmlns:a16="http://schemas.microsoft.com/office/drawing/2014/main" id="{ADCCCAD7-4340-C952-9E5B-2DE5789B5646}"/>
              </a:ext>
            </a:extLst>
          </p:cNvPr>
          <p:cNvCxnSpPr>
            <a:cxnSpLocks/>
            <a:stCxn id="7" idx="6"/>
            <a:endCxn id="2" idx="3"/>
          </p:cNvCxnSpPr>
          <p:nvPr/>
        </p:nvCxnSpPr>
        <p:spPr>
          <a:xfrm flipV="1">
            <a:off x="2977170" y="3591167"/>
            <a:ext cx="1672333" cy="93334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21;p56">
            <a:extLst>
              <a:ext uri="{FF2B5EF4-FFF2-40B4-BE49-F238E27FC236}">
                <a16:creationId xmlns:a16="http://schemas.microsoft.com/office/drawing/2014/main" id="{6A1F5B8F-D3E1-CEAA-A02E-94A0E593385E}"/>
              </a:ext>
            </a:extLst>
          </p:cNvPr>
          <p:cNvCxnSpPr>
            <a:cxnSpLocks/>
            <a:stCxn id="16" idx="6"/>
            <a:endCxn id="2" idx="3"/>
          </p:cNvCxnSpPr>
          <p:nvPr/>
        </p:nvCxnSpPr>
        <p:spPr>
          <a:xfrm flipV="1">
            <a:off x="2961379" y="3591167"/>
            <a:ext cx="1688124" cy="181954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22;p56">
            <a:extLst>
              <a:ext uri="{FF2B5EF4-FFF2-40B4-BE49-F238E27FC236}">
                <a16:creationId xmlns:a16="http://schemas.microsoft.com/office/drawing/2014/main" id="{E5BA6A26-C674-61B3-EAF0-60F5E9167B4B}"/>
              </a:ext>
            </a:extLst>
          </p:cNvPr>
          <p:cNvCxnSpPr>
            <a:cxnSpLocks/>
            <a:stCxn id="2" idx="6"/>
          </p:cNvCxnSpPr>
          <p:nvPr/>
        </p:nvCxnSpPr>
        <p:spPr>
          <a:xfrm>
            <a:off x="5100435" y="33930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760ED1DD-D4A9-0D40-7005-1CE977722D88}"/>
              </a:ext>
            </a:extLst>
          </p:cNvPr>
          <p:cNvSpPr txBox="1"/>
          <p:nvPr/>
        </p:nvSpPr>
        <p:spPr>
          <a:xfrm>
            <a:off x="2562739" y="4724400"/>
            <a:ext cx="485261" cy="400110"/>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B92DCD9C-4D6A-9276-34C4-0D0340052A54}"/>
              </a:ext>
            </a:extLst>
          </p:cNvPr>
          <p:cNvSpPr/>
          <p:nvPr/>
        </p:nvSpPr>
        <p:spPr bwMode="auto">
          <a:xfrm>
            <a:off x="2577189" y="5215778"/>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9"/>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D36037DB-D0D6-0FE1-16A3-695D53424887}"/>
              </a:ext>
            </a:extLst>
          </p:cNvPr>
          <p:cNvSpPr txBox="1"/>
          <p:nvPr/>
        </p:nvSpPr>
        <p:spPr>
          <a:xfrm>
            <a:off x="2514600" y="5254823"/>
            <a:ext cx="4956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x</a:t>
            </a:r>
            <a:r>
              <a:rPr lang="en-US" sz="900" b="0" dirty="0">
                <a:latin typeface="Times New Roman" panose="02020603050405020304" pitchFamily="18" charset="0"/>
                <a:cs typeface="Times New Roman" panose="02020603050405020304" pitchFamily="18" charset="0"/>
              </a:rPr>
              <a:t>1024</a:t>
            </a:r>
            <a:endParaRPr lang="en-US" sz="1400" b="0" dirty="0">
              <a:latin typeface="Times New Roman" panose="02020603050405020304" pitchFamily="18" charset="0"/>
              <a:cs typeface="Times New Roman" panose="02020603050405020304" pitchFamily="18" charset="0"/>
            </a:endParaRPr>
          </a:p>
        </p:txBody>
      </p:sp>
      <p:sp>
        <p:nvSpPr>
          <p:cNvPr id="18" name="Google Shape;409;p56">
            <a:extLst>
              <a:ext uri="{FF2B5EF4-FFF2-40B4-BE49-F238E27FC236}">
                <a16:creationId xmlns:a16="http://schemas.microsoft.com/office/drawing/2014/main" id="{F6234BD2-B951-1E8F-C406-C6EFA12EECC5}"/>
              </a:ext>
            </a:extLst>
          </p:cNvPr>
          <p:cNvSpPr/>
          <p:nvPr/>
        </p:nvSpPr>
        <p:spPr>
          <a:xfrm>
            <a:off x="4572000" y="38587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9" name="Google Shape;416;p56">
            <a:extLst>
              <a:ext uri="{FF2B5EF4-FFF2-40B4-BE49-F238E27FC236}">
                <a16:creationId xmlns:a16="http://schemas.microsoft.com/office/drawing/2014/main" id="{07E500A8-5999-69F9-B418-E775CC0A88F3}"/>
              </a:ext>
            </a:extLst>
          </p:cNvPr>
          <p:cNvCxnSpPr>
            <a:cxnSpLocks/>
            <a:stCxn id="3" idx="6"/>
            <a:endCxn id="18" idx="1"/>
          </p:cNvCxnSpPr>
          <p:nvPr/>
        </p:nvCxnSpPr>
        <p:spPr>
          <a:xfrm>
            <a:off x="2977170" y="2763574"/>
            <a:ext cx="1672198" cy="1177273"/>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Google Shape;417;p56">
            <a:extLst>
              <a:ext uri="{FF2B5EF4-FFF2-40B4-BE49-F238E27FC236}">
                <a16:creationId xmlns:a16="http://schemas.microsoft.com/office/drawing/2014/main" id="{C0F3067D-E9AC-5A45-A1FD-E3ACE114CD03}"/>
              </a:ext>
            </a:extLst>
          </p:cNvPr>
          <p:cNvCxnSpPr>
            <a:cxnSpLocks/>
            <a:stCxn id="4" idx="6"/>
            <a:endCxn id="18" idx="1"/>
          </p:cNvCxnSpPr>
          <p:nvPr/>
        </p:nvCxnSpPr>
        <p:spPr>
          <a:xfrm>
            <a:off x="2977170" y="3303901"/>
            <a:ext cx="1672198" cy="636946"/>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418;p56">
            <a:extLst>
              <a:ext uri="{FF2B5EF4-FFF2-40B4-BE49-F238E27FC236}">
                <a16:creationId xmlns:a16="http://schemas.microsoft.com/office/drawing/2014/main" id="{24E33D99-CC89-5E2B-5DA7-FD51FCC89290}"/>
              </a:ext>
            </a:extLst>
          </p:cNvPr>
          <p:cNvCxnSpPr>
            <a:cxnSpLocks/>
            <a:stCxn id="5" idx="6"/>
            <a:endCxn id="18" idx="2"/>
          </p:cNvCxnSpPr>
          <p:nvPr/>
        </p:nvCxnSpPr>
        <p:spPr>
          <a:xfrm>
            <a:off x="2977170" y="3906410"/>
            <a:ext cx="1594830" cy="232559"/>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418;p56">
            <a:extLst>
              <a:ext uri="{FF2B5EF4-FFF2-40B4-BE49-F238E27FC236}">
                <a16:creationId xmlns:a16="http://schemas.microsoft.com/office/drawing/2014/main" id="{ED78686C-E012-26F0-FC4F-7F04E6F80DE7}"/>
              </a:ext>
            </a:extLst>
          </p:cNvPr>
          <p:cNvCxnSpPr>
            <a:cxnSpLocks/>
            <a:stCxn id="7" idx="6"/>
            <a:endCxn id="18" idx="2"/>
          </p:cNvCxnSpPr>
          <p:nvPr/>
        </p:nvCxnSpPr>
        <p:spPr>
          <a:xfrm flipV="1">
            <a:off x="2977170" y="4138969"/>
            <a:ext cx="1594830" cy="385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8;p56">
            <a:extLst>
              <a:ext uri="{FF2B5EF4-FFF2-40B4-BE49-F238E27FC236}">
                <a16:creationId xmlns:a16="http://schemas.microsoft.com/office/drawing/2014/main" id="{36BA4E3D-8E2D-ECC6-03D4-4CD4DC8453B1}"/>
              </a:ext>
            </a:extLst>
          </p:cNvPr>
          <p:cNvCxnSpPr>
            <a:cxnSpLocks/>
            <a:stCxn id="17" idx="3"/>
            <a:endCxn id="18" idx="2"/>
          </p:cNvCxnSpPr>
          <p:nvPr/>
        </p:nvCxnSpPr>
        <p:spPr>
          <a:xfrm flipV="1">
            <a:off x="3010249" y="4138969"/>
            <a:ext cx="1561751" cy="126974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22;p56">
            <a:extLst>
              <a:ext uri="{FF2B5EF4-FFF2-40B4-BE49-F238E27FC236}">
                <a16:creationId xmlns:a16="http://schemas.microsoft.com/office/drawing/2014/main" id="{FB4727FF-4F1A-5880-0D9C-E42721687D49}"/>
              </a:ext>
            </a:extLst>
          </p:cNvPr>
          <p:cNvCxnSpPr>
            <a:cxnSpLocks/>
          </p:cNvCxnSpPr>
          <p:nvPr/>
        </p:nvCxnSpPr>
        <p:spPr>
          <a:xfrm flipV="1">
            <a:off x="5091789" y="41389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5" name="Google Shape;409;p56">
            <a:extLst>
              <a:ext uri="{FF2B5EF4-FFF2-40B4-BE49-F238E27FC236}">
                <a16:creationId xmlns:a16="http://schemas.microsoft.com/office/drawing/2014/main" id="{F90A357C-854C-6E05-6A7C-D4C470B32CE6}"/>
              </a:ext>
            </a:extLst>
          </p:cNvPr>
          <p:cNvSpPr/>
          <p:nvPr/>
        </p:nvSpPr>
        <p:spPr>
          <a:xfrm>
            <a:off x="4572000" y="23622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6" name="Google Shape;416;p56">
            <a:extLst>
              <a:ext uri="{FF2B5EF4-FFF2-40B4-BE49-F238E27FC236}">
                <a16:creationId xmlns:a16="http://schemas.microsoft.com/office/drawing/2014/main" id="{C9D4147F-A097-A563-7151-D006F2710B39}"/>
              </a:ext>
            </a:extLst>
          </p:cNvPr>
          <p:cNvCxnSpPr>
            <a:cxnSpLocks/>
            <a:stCxn id="3" idx="6"/>
            <a:endCxn id="25" idx="2"/>
          </p:cNvCxnSpPr>
          <p:nvPr/>
        </p:nvCxnSpPr>
        <p:spPr>
          <a:xfrm flipV="1">
            <a:off x="2977170" y="2642386"/>
            <a:ext cx="1594830" cy="12118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6;p56">
            <a:extLst>
              <a:ext uri="{FF2B5EF4-FFF2-40B4-BE49-F238E27FC236}">
                <a16:creationId xmlns:a16="http://schemas.microsoft.com/office/drawing/2014/main" id="{939BE262-FF6C-2620-3611-A43E0B152396}"/>
              </a:ext>
            </a:extLst>
          </p:cNvPr>
          <p:cNvCxnSpPr>
            <a:cxnSpLocks/>
            <a:stCxn id="4" idx="6"/>
            <a:endCxn id="25" idx="2"/>
          </p:cNvCxnSpPr>
          <p:nvPr/>
        </p:nvCxnSpPr>
        <p:spPr>
          <a:xfrm flipV="1">
            <a:off x="2977170" y="2642386"/>
            <a:ext cx="1594830" cy="661515"/>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18;p56">
            <a:extLst>
              <a:ext uri="{FF2B5EF4-FFF2-40B4-BE49-F238E27FC236}">
                <a16:creationId xmlns:a16="http://schemas.microsoft.com/office/drawing/2014/main" id="{B80EF082-F1EC-858B-E3FF-21A7484651C8}"/>
              </a:ext>
            </a:extLst>
          </p:cNvPr>
          <p:cNvCxnSpPr>
            <a:cxnSpLocks/>
            <a:stCxn id="5" idx="6"/>
            <a:endCxn id="25" idx="2"/>
          </p:cNvCxnSpPr>
          <p:nvPr/>
        </p:nvCxnSpPr>
        <p:spPr>
          <a:xfrm flipV="1">
            <a:off x="2977170" y="2642386"/>
            <a:ext cx="1594830" cy="1264024"/>
          </a:xfrm>
          <a:prstGeom prst="straightConnector1">
            <a:avLst/>
          </a:prstGeom>
          <a:noFill/>
          <a:ln w="9525" cap="flat" cmpd="sng">
            <a:solidFill>
              <a:schemeClr val="accent1"/>
            </a:solidFill>
            <a:prstDash val="solid"/>
            <a:miter lim="800000"/>
            <a:headEnd type="none" w="sm" len="sm"/>
            <a:tailEnd type="triangle" w="med" len="med"/>
          </a:ln>
        </p:spPr>
      </p:cxnSp>
      <p:cxnSp>
        <p:nvCxnSpPr>
          <p:cNvPr id="29" name="Google Shape;419;p56">
            <a:extLst>
              <a:ext uri="{FF2B5EF4-FFF2-40B4-BE49-F238E27FC236}">
                <a16:creationId xmlns:a16="http://schemas.microsoft.com/office/drawing/2014/main" id="{6DA054D0-E046-B29F-91ED-185B1DF24135}"/>
              </a:ext>
            </a:extLst>
          </p:cNvPr>
          <p:cNvCxnSpPr>
            <a:cxnSpLocks/>
            <a:stCxn id="7" idx="6"/>
          </p:cNvCxnSpPr>
          <p:nvPr/>
        </p:nvCxnSpPr>
        <p:spPr>
          <a:xfrm flipV="1">
            <a:off x="2977170" y="2778352"/>
            <a:ext cx="1554754" cy="1746155"/>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21;p56">
            <a:extLst>
              <a:ext uri="{FF2B5EF4-FFF2-40B4-BE49-F238E27FC236}">
                <a16:creationId xmlns:a16="http://schemas.microsoft.com/office/drawing/2014/main" id="{B97F8B57-6113-0DCE-5F8C-B68AB90D0B80}"/>
              </a:ext>
            </a:extLst>
          </p:cNvPr>
          <p:cNvCxnSpPr>
            <a:cxnSpLocks/>
            <a:stCxn id="17" idx="3"/>
            <a:endCxn id="25" idx="3"/>
          </p:cNvCxnSpPr>
          <p:nvPr/>
        </p:nvCxnSpPr>
        <p:spPr>
          <a:xfrm flipV="1">
            <a:off x="3010249" y="2840507"/>
            <a:ext cx="1639119" cy="2568205"/>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22;p56">
            <a:extLst>
              <a:ext uri="{FF2B5EF4-FFF2-40B4-BE49-F238E27FC236}">
                <a16:creationId xmlns:a16="http://schemas.microsoft.com/office/drawing/2014/main" id="{79EF1E03-8105-11AE-FF25-9F6E592000A6}"/>
              </a:ext>
            </a:extLst>
          </p:cNvPr>
          <p:cNvCxnSpPr>
            <a:cxnSpLocks/>
          </p:cNvCxnSpPr>
          <p:nvPr/>
        </p:nvCxnSpPr>
        <p:spPr>
          <a:xfrm>
            <a:off x="5091789" y="2636073"/>
            <a:ext cx="1170588" cy="14948"/>
          </a:xfrm>
          <a:prstGeom prst="straightConnector1">
            <a:avLst/>
          </a:prstGeom>
          <a:noFill/>
          <a:ln w="9525" cap="flat" cmpd="sng">
            <a:solidFill>
              <a:schemeClr val="accent1"/>
            </a:solidFill>
            <a:prstDash val="solid"/>
            <a:miter lim="800000"/>
            <a:headEnd type="none" w="sm" len="sm"/>
            <a:tailEnd type="triangle" w="med" len="med"/>
          </a:ln>
        </p:spPr>
      </p:cxnSp>
      <p:sp>
        <p:nvSpPr>
          <p:cNvPr id="32" name="TextBox 31">
            <a:extLst>
              <a:ext uri="{FF2B5EF4-FFF2-40B4-BE49-F238E27FC236}">
                <a16:creationId xmlns:a16="http://schemas.microsoft.com/office/drawing/2014/main" id="{FE5CB8B3-FB64-2302-E517-297BF8332BB4}"/>
              </a:ext>
            </a:extLst>
          </p:cNvPr>
          <p:cNvSpPr txBox="1"/>
          <p:nvPr/>
        </p:nvSpPr>
        <p:spPr>
          <a:xfrm>
            <a:off x="6267120" y="31476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26A2FFBF-A220-2005-3EA9-C0028937411E}"/>
              </a:ext>
            </a:extLst>
          </p:cNvPr>
          <p:cNvSpPr txBox="1"/>
          <p:nvPr/>
        </p:nvSpPr>
        <p:spPr>
          <a:xfrm>
            <a:off x="6258474" y="38746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6DFA01AE-84C8-D363-DAE2-ECFF8D39C3C9}"/>
              </a:ext>
            </a:extLst>
          </p:cNvPr>
          <p:cNvSpPr txBox="1"/>
          <p:nvPr/>
        </p:nvSpPr>
        <p:spPr>
          <a:xfrm>
            <a:off x="6258474" y="23906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Google Shape;409;p56">
            <a:extLst>
              <a:ext uri="{FF2B5EF4-FFF2-40B4-BE49-F238E27FC236}">
                <a16:creationId xmlns:a16="http://schemas.microsoft.com/office/drawing/2014/main" id="{3A8087F3-EFC2-3495-55C1-AB838060F574}"/>
              </a:ext>
            </a:extLst>
          </p:cNvPr>
          <p:cNvSpPr/>
          <p:nvPr/>
        </p:nvSpPr>
        <p:spPr>
          <a:xfrm>
            <a:off x="4572000" y="51816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22;p56">
            <a:extLst>
              <a:ext uri="{FF2B5EF4-FFF2-40B4-BE49-F238E27FC236}">
                <a16:creationId xmlns:a16="http://schemas.microsoft.com/office/drawing/2014/main" id="{3B392FE2-31C8-715A-6543-C9E59073F58D}"/>
              </a:ext>
            </a:extLst>
          </p:cNvPr>
          <p:cNvCxnSpPr>
            <a:cxnSpLocks/>
          </p:cNvCxnSpPr>
          <p:nvPr/>
        </p:nvCxnSpPr>
        <p:spPr>
          <a:xfrm flipV="1">
            <a:off x="5091789" y="5461786"/>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42" name="TextBox 41">
            <a:extLst>
              <a:ext uri="{FF2B5EF4-FFF2-40B4-BE49-F238E27FC236}">
                <a16:creationId xmlns:a16="http://schemas.microsoft.com/office/drawing/2014/main" id="{7B8A893A-80C6-FF60-5547-2A3070890504}"/>
              </a:ext>
            </a:extLst>
          </p:cNvPr>
          <p:cNvSpPr txBox="1"/>
          <p:nvPr/>
        </p:nvSpPr>
        <p:spPr>
          <a:xfrm>
            <a:off x="6258474" y="5197466"/>
            <a:ext cx="43954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10</a:t>
            </a:r>
            <a:endParaRPr lang="en-US"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8E613F54-5E20-3E07-120C-1A5D2CE3582D}"/>
              </a:ext>
            </a:extLst>
          </p:cNvPr>
          <p:cNvSpPr txBox="1"/>
          <p:nvPr/>
        </p:nvSpPr>
        <p:spPr>
          <a:xfrm>
            <a:off x="4572000" y="4495800"/>
            <a:ext cx="441146" cy="400110"/>
          </a:xfrm>
          <a:prstGeom prst="rect">
            <a:avLst/>
          </a:prstGeom>
          <a:noFill/>
        </p:spPr>
        <p:txBody>
          <a:bodyPr wrap="none" rtlCol="0">
            <a:spAutoFit/>
          </a:bodyPr>
          <a:lstStyle/>
          <a:p>
            <a:r>
              <a:rPr lang="en-US" dirty="0"/>
              <a:t>…</a:t>
            </a:r>
          </a:p>
        </p:txBody>
      </p:sp>
      <p:cxnSp>
        <p:nvCxnSpPr>
          <p:cNvPr id="47" name="Google Shape;418;p56">
            <a:extLst>
              <a:ext uri="{FF2B5EF4-FFF2-40B4-BE49-F238E27FC236}">
                <a16:creationId xmlns:a16="http://schemas.microsoft.com/office/drawing/2014/main" id="{EDEEBE11-A165-902B-AFBD-0D3A64824839}"/>
              </a:ext>
            </a:extLst>
          </p:cNvPr>
          <p:cNvCxnSpPr>
            <a:cxnSpLocks/>
            <a:stCxn id="17" idx="3"/>
            <a:endCxn id="40" idx="2"/>
          </p:cNvCxnSpPr>
          <p:nvPr/>
        </p:nvCxnSpPr>
        <p:spPr>
          <a:xfrm>
            <a:off x="3010249" y="5408712"/>
            <a:ext cx="1561751" cy="5307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18;p56">
            <a:extLst>
              <a:ext uri="{FF2B5EF4-FFF2-40B4-BE49-F238E27FC236}">
                <a16:creationId xmlns:a16="http://schemas.microsoft.com/office/drawing/2014/main" id="{931CFBBE-9EAE-5A2C-16D2-727D3518D4DB}"/>
              </a:ext>
            </a:extLst>
          </p:cNvPr>
          <p:cNvCxnSpPr>
            <a:cxnSpLocks/>
            <a:stCxn id="7" idx="6"/>
            <a:endCxn id="40" idx="1"/>
          </p:cNvCxnSpPr>
          <p:nvPr/>
        </p:nvCxnSpPr>
        <p:spPr>
          <a:xfrm>
            <a:off x="2977170" y="4524507"/>
            <a:ext cx="1672198" cy="739157"/>
          </a:xfrm>
          <a:prstGeom prst="straightConnector1">
            <a:avLst/>
          </a:prstGeom>
          <a:noFill/>
          <a:ln w="9525" cap="flat" cmpd="sng">
            <a:solidFill>
              <a:schemeClr val="accent1"/>
            </a:solidFill>
            <a:prstDash val="solid"/>
            <a:miter lim="800000"/>
            <a:headEnd type="none" w="sm" len="sm"/>
            <a:tailEnd type="triangle" w="med" len="med"/>
          </a:ln>
        </p:spPr>
      </p:cxnSp>
      <p:cxnSp>
        <p:nvCxnSpPr>
          <p:cNvPr id="53" name="Google Shape;418;p56">
            <a:extLst>
              <a:ext uri="{FF2B5EF4-FFF2-40B4-BE49-F238E27FC236}">
                <a16:creationId xmlns:a16="http://schemas.microsoft.com/office/drawing/2014/main" id="{D7EF7FCD-81C7-EDCE-E252-32DBA9A4D8B1}"/>
              </a:ext>
            </a:extLst>
          </p:cNvPr>
          <p:cNvCxnSpPr>
            <a:cxnSpLocks/>
            <a:stCxn id="5" idx="6"/>
            <a:endCxn id="40" idx="1"/>
          </p:cNvCxnSpPr>
          <p:nvPr/>
        </p:nvCxnSpPr>
        <p:spPr>
          <a:xfrm>
            <a:off x="2977170" y="3906410"/>
            <a:ext cx="1672198" cy="13572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 name="Google Shape;417;p56">
            <a:extLst>
              <a:ext uri="{FF2B5EF4-FFF2-40B4-BE49-F238E27FC236}">
                <a16:creationId xmlns:a16="http://schemas.microsoft.com/office/drawing/2014/main" id="{DC3DB512-034C-467A-6FEC-A4B51E8B80BA}"/>
              </a:ext>
            </a:extLst>
          </p:cNvPr>
          <p:cNvCxnSpPr>
            <a:cxnSpLocks/>
            <a:stCxn id="4" idx="6"/>
            <a:endCxn id="40" idx="1"/>
          </p:cNvCxnSpPr>
          <p:nvPr/>
        </p:nvCxnSpPr>
        <p:spPr>
          <a:xfrm>
            <a:off x="2977170" y="3303901"/>
            <a:ext cx="1672198" cy="1959763"/>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6;p56">
            <a:extLst>
              <a:ext uri="{FF2B5EF4-FFF2-40B4-BE49-F238E27FC236}">
                <a16:creationId xmlns:a16="http://schemas.microsoft.com/office/drawing/2014/main" id="{C5F09F8C-D9E6-414C-8924-B49D2EE4EFE4}"/>
              </a:ext>
            </a:extLst>
          </p:cNvPr>
          <p:cNvCxnSpPr>
            <a:cxnSpLocks/>
            <a:stCxn id="3" idx="6"/>
            <a:endCxn id="40" idx="1"/>
          </p:cNvCxnSpPr>
          <p:nvPr/>
        </p:nvCxnSpPr>
        <p:spPr>
          <a:xfrm>
            <a:off x="2977170" y="2763574"/>
            <a:ext cx="1672198" cy="2500090"/>
          </a:xfrm>
          <a:prstGeom prst="straightConnector1">
            <a:avLst/>
          </a:prstGeom>
          <a:noFill/>
          <a:ln w="9525" cap="flat" cmpd="sng">
            <a:solidFill>
              <a:schemeClr val="accent1"/>
            </a:solidFill>
            <a:prstDash val="solid"/>
            <a:miter lim="800000"/>
            <a:headEnd type="none" w="sm" len="sm"/>
            <a:tailEnd type="triangle" w="med" len="med"/>
          </a:ln>
        </p:spPr>
      </p:cxnSp>
      <p:pic>
        <p:nvPicPr>
          <p:cNvPr id="6" name="Picture 5">
            <a:extLst>
              <a:ext uri="{FF2B5EF4-FFF2-40B4-BE49-F238E27FC236}">
                <a16:creationId xmlns:a16="http://schemas.microsoft.com/office/drawing/2014/main" id="{AEEDB017-2AA6-1B55-5363-27F8B7600C30}"/>
              </a:ext>
            </a:extLst>
          </p:cNvPr>
          <p:cNvPicPr>
            <a:picLocks noChangeAspect="1"/>
          </p:cNvPicPr>
          <p:nvPr/>
        </p:nvPicPr>
        <p:blipFill>
          <a:blip r:embed="rId10"/>
          <a:stretch>
            <a:fillRect/>
          </a:stretch>
        </p:blipFill>
        <p:spPr>
          <a:xfrm>
            <a:off x="1690883" y="3651944"/>
            <a:ext cx="635000" cy="673100"/>
          </a:xfrm>
          <a:prstGeom prst="rect">
            <a:avLst/>
          </a:prstGeom>
        </p:spPr>
      </p:pic>
      <p:sp>
        <p:nvSpPr>
          <p:cNvPr id="35" name="TextBox 34">
            <a:extLst>
              <a:ext uri="{FF2B5EF4-FFF2-40B4-BE49-F238E27FC236}">
                <a16:creationId xmlns:a16="http://schemas.microsoft.com/office/drawing/2014/main" id="{B846CBCB-756F-96CA-CF91-FA32E9D35A42}"/>
              </a:ext>
            </a:extLst>
          </p:cNvPr>
          <p:cNvSpPr txBox="1"/>
          <p:nvPr/>
        </p:nvSpPr>
        <p:spPr>
          <a:xfrm>
            <a:off x="6698018" y="3194924"/>
            <a:ext cx="327334" cy="400110"/>
          </a:xfrm>
          <a:prstGeom prst="rect">
            <a:avLst/>
          </a:prstGeom>
          <a:noFill/>
        </p:spPr>
        <p:txBody>
          <a:bodyPr wrap="none" rtlCol="0">
            <a:spAutoFit/>
          </a:bodyPr>
          <a:lstStyle/>
          <a:p>
            <a:r>
              <a:rPr lang="en-US" dirty="0">
                <a:solidFill>
                  <a:srgbClr val="114FFB"/>
                </a:solidFill>
              </a:rPr>
              <a:t>1</a:t>
            </a:r>
          </a:p>
        </p:txBody>
      </p:sp>
      <p:sp>
        <p:nvSpPr>
          <p:cNvPr id="36" name="TextBox 35">
            <a:extLst>
              <a:ext uri="{FF2B5EF4-FFF2-40B4-BE49-F238E27FC236}">
                <a16:creationId xmlns:a16="http://schemas.microsoft.com/office/drawing/2014/main" id="{1B2D707A-4D95-9621-C99A-9A9254E3D54A}"/>
              </a:ext>
            </a:extLst>
          </p:cNvPr>
          <p:cNvSpPr txBox="1"/>
          <p:nvPr/>
        </p:nvSpPr>
        <p:spPr>
          <a:xfrm>
            <a:off x="6705600" y="3886200"/>
            <a:ext cx="327334" cy="400110"/>
          </a:xfrm>
          <a:prstGeom prst="rect">
            <a:avLst/>
          </a:prstGeom>
          <a:noFill/>
        </p:spPr>
        <p:txBody>
          <a:bodyPr wrap="none" rtlCol="0">
            <a:spAutoFit/>
          </a:bodyPr>
          <a:lstStyle/>
          <a:p>
            <a:r>
              <a:rPr lang="en-US" b="0" dirty="0">
                <a:solidFill>
                  <a:srgbClr val="114FFB"/>
                </a:solidFill>
              </a:rPr>
              <a:t>0</a:t>
            </a:r>
          </a:p>
        </p:txBody>
      </p:sp>
      <p:sp>
        <p:nvSpPr>
          <p:cNvPr id="37" name="TextBox 36">
            <a:extLst>
              <a:ext uri="{FF2B5EF4-FFF2-40B4-BE49-F238E27FC236}">
                <a16:creationId xmlns:a16="http://schemas.microsoft.com/office/drawing/2014/main" id="{67821C2F-6EEE-35E6-8548-04CA835EFEDF}"/>
              </a:ext>
            </a:extLst>
          </p:cNvPr>
          <p:cNvSpPr txBox="1"/>
          <p:nvPr/>
        </p:nvSpPr>
        <p:spPr>
          <a:xfrm>
            <a:off x="6705600" y="2438400"/>
            <a:ext cx="327334" cy="400110"/>
          </a:xfrm>
          <a:prstGeom prst="rect">
            <a:avLst/>
          </a:prstGeom>
          <a:noFill/>
        </p:spPr>
        <p:txBody>
          <a:bodyPr wrap="none" rtlCol="0">
            <a:spAutoFit/>
          </a:bodyPr>
          <a:lstStyle/>
          <a:p>
            <a:r>
              <a:rPr lang="en-US" b="0" dirty="0">
                <a:solidFill>
                  <a:srgbClr val="114FFB"/>
                </a:solidFill>
              </a:rPr>
              <a:t>0</a:t>
            </a:r>
          </a:p>
        </p:txBody>
      </p:sp>
      <p:sp>
        <p:nvSpPr>
          <p:cNvPr id="38" name="TextBox 37">
            <a:extLst>
              <a:ext uri="{FF2B5EF4-FFF2-40B4-BE49-F238E27FC236}">
                <a16:creationId xmlns:a16="http://schemas.microsoft.com/office/drawing/2014/main" id="{91E569B9-FC14-3AD3-C33D-2DE9D632BE10}"/>
              </a:ext>
            </a:extLst>
          </p:cNvPr>
          <p:cNvSpPr txBox="1"/>
          <p:nvPr/>
        </p:nvSpPr>
        <p:spPr>
          <a:xfrm>
            <a:off x="6705600" y="5238690"/>
            <a:ext cx="327334" cy="400110"/>
          </a:xfrm>
          <a:prstGeom prst="rect">
            <a:avLst/>
          </a:prstGeom>
          <a:noFill/>
        </p:spPr>
        <p:txBody>
          <a:bodyPr wrap="none" rtlCol="0">
            <a:spAutoFit/>
          </a:bodyPr>
          <a:lstStyle/>
          <a:p>
            <a:r>
              <a:rPr lang="en-US" b="0" dirty="0">
                <a:solidFill>
                  <a:srgbClr val="114FFB"/>
                </a:solidFill>
              </a:rPr>
              <a:t>0</a:t>
            </a:r>
          </a:p>
        </p:txBody>
      </p:sp>
      <p:sp>
        <p:nvSpPr>
          <p:cNvPr id="39" name="TextBox 38">
            <a:extLst>
              <a:ext uri="{FF2B5EF4-FFF2-40B4-BE49-F238E27FC236}">
                <a16:creationId xmlns:a16="http://schemas.microsoft.com/office/drawing/2014/main" id="{A8E2BDD8-A74A-379A-832A-5171DD19735A}"/>
              </a:ext>
            </a:extLst>
          </p:cNvPr>
          <p:cNvSpPr txBox="1"/>
          <p:nvPr/>
        </p:nvSpPr>
        <p:spPr>
          <a:xfrm>
            <a:off x="6645454" y="4495800"/>
            <a:ext cx="441146" cy="400110"/>
          </a:xfrm>
          <a:prstGeom prst="rect">
            <a:avLst/>
          </a:prstGeom>
          <a:noFill/>
        </p:spPr>
        <p:txBody>
          <a:bodyPr wrap="none" rtlCol="0">
            <a:spAutoFit/>
          </a:bodyPr>
          <a:lstStyle/>
          <a:p>
            <a:r>
              <a:rPr lang="en-US" b="0" dirty="0">
                <a:solidFill>
                  <a:srgbClr val="114FFB"/>
                </a:solidFill>
              </a:rPr>
              <a:t>…</a:t>
            </a:r>
          </a:p>
        </p:txBody>
      </p:sp>
      <p:sp>
        <p:nvSpPr>
          <p:cNvPr id="44" name="Footer Placeholder 43">
            <a:extLst>
              <a:ext uri="{FF2B5EF4-FFF2-40B4-BE49-F238E27FC236}">
                <a16:creationId xmlns:a16="http://schemas.microsoft.com/office/drawing/2014/main" id="{7478BDCF-B1CD-D3F7-4F2F-43BF299FE3B2}"/>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Tree>
    <p:extLst>
      <p:ext uri="{BB962C8B-B14F-4D97-AF65-F5344CB8AC3E}">
        <p14:creationId xmlns:p14="http://schemas.microsoft.com/office/powerpoint/2010/main" val="2696665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51681818-65DF-8FB7-ECBB-C0168DA52A3D}"/>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09E76B4A-B216-6705-9DDE-40124002FCFB}"/>
              </a:ext>
            </a:extLst>
          </p:cNvPr>
          <p:cNvSpPr>
            <a:spLocks noGrp="1" noChangeArrowheads="1"/>
          </p:cNvSpPr>
          <p:nvPr>
            <p:ph type="title"/>
          </p:nvPr>
        </p:nvSpPr>
        <p:spPr/>
        <p:txBody>
          <a:bodyPr/>
          <a:lstStyle/>
          <a:p>
            <a:pPr>
              <a:defRPr/>
            </a:pPr>
            <a:r>
              <a:rPr lang="en-US" dirty="0">
                <a:cs typeface="+mj-cs"/>
              </a:rPr>
              <a:t>What does the network learn?</a:t>
            </a:r>
          </a:p>
        </p:txBody>
      </p:sp>
      <p:sp>
        <p:nvSpPr>
          <p:cNvPr id="8" name="Rectangle 89">
            <a:extLst>
              <a:ext uri="{FF2B5EF4-FFF2-40B4-BE49-F238E27FC236}">
                <a16:creationId xmlns:a16="http://schemas.microsoft.com/office/drawing/2014/main" id="{2EDE6ECB-5BBC-CE97-72D4-C3090DB326AF}"/>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Focusing on one neuron (when training is completed):</a:t>
            </a:r>
          </a:p>
          <a:p>
            <a:pPr marL="342900" indent="-342900">
              <a:buAutoNum type="arabicPeriod"/>
            </a:pPr>
            <a:r>
              <a:rPr lang="en-US" altLang="en-US" dirty="0"/>
              <a:t>The number of weights the neuron has is 1024 (32x32).</a:t>
            </a:r>
          </a:p>
          <a:p>
            <a:pPr marL="342900" indent="-342900">
              <a:buAutoNum type="arabicPeriod"/>
            </a:pPr>
            <a:r>
              <a:rPr lang="en-US" altLang="en-US" dirty="0"/>
              <a:t>We can re-arrange the weights as a two-dimensional array, getting an image:</a:t>
            </a:r>
          </a:p>
        </p:txBody>
      </p:sp>
      <p:sp>
        <p:nvSpPr>
          <p:cNvPr id="2" name="Google Shape;409;p56">
            <a:extLst>
              <a:ext uri="{FF2B5EF4-FFF2-40B4-BE49-F238E27FC236}">
                <a16:creationId xmlns:a16="http://schemas.microsoft.com/office/drawing/2014/main" id="{E9A2746F-11B1-BE3A-766F-4E931BA2D1A0}"/>
              </a:ext>
            </a:extLst>
          </p:cNvPr>
          <p:cNvSpPr/>
          <p:nvPr/>
        </p:nvSpPr>
        <p:spPr>
          <a:xfrm>
            <a:off x="4572135" y="31128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 name="Google Shape;410;p56">
            <a:extLst>
              <a:ext uri="{FF2B5EF4-FFF2-40B4-BE49-F238E27FC236}">
                <a16:creationId xmlns:a16="http://schemas.microsoft.com/office/drawing/2014/main" id="{6550A4E0-32CF-267A-01F8-356258471882}"/>
              </a:ext>
            </a:extLst>
          </p:cNvPr>
          <p:cNvSpPr/>
          <p:nvPr/>
        </p:nvSpPr>
        <p:spPr>
          <a:xfrm>
            <a:off x="2587470" y="256887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4" name="Google Shape;411;p56">
            <a:extLst>
              <a:ext uri="{FF2B5EF4-FFF2-40B4-BE49-F238E27FC236}">
                <a16:creationId xmlns:a16="http://schemas.microsoft.com/office/drawing/2014/main" id="{0ED16983-8806-623A-C0F4-BF2D754FD605}"/>
              </a:ext>
            </a:extLst>
          </p:cNvPr>
          <p:cNvSpPr/>
          <p:nvPr/>
        </p:nvSpPr>
        <p:spPr>
          <a:xfrm>
            <a:off x="2587470" y="310920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5" name="Google Shape;412;p56">
            <a:extLst>
              <a:ext uri="{FF2B5EF4-FFF2-40B4-BE49-F238E27FC236}">
                <a16:creationId xmlns:a16="http://schemas.microsoft.com/office/drawing/2014/main" id="{44B85C64-644C-175D-A9AB-7F96F6226380}"/>
              </a:ext>
            </a:extLst>
          </p:cNvPr>
          <p:cNvSpPr/>
          <p:nvPr/>
        </p:nvSpPr>
        <p:spPr>
          <a:xfrm>
            <a:off x="2587470" y="371171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7" name="Google Shape;413;p56">
            <a:extLst>
              <a:ext uri="{FF2B5EF4-FFF2-40B4-BE49-F238E27FC236}">
                <a16:creationId xmlns:a16="http://schemas.microsoft.com/office/drawing/2014/main" id="{1685C5E6-2CC1-B6CA-E1AC-ECA2ADB3D191}"/>
              </a:ext>
            </a:extLst>
          </p:cNvPr>
          <p:cNvSpPr/>
          <p:nvPr/>
        </p:nvSpPr>
        <p:spPr>
          <a:xfrm>
            <a:off x="2587470" y="432980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9" name="Google Shape;416;p56">
            <a:extLst>
              <a:ext uri="{FF2B5EF4-FFF2-40B4-BE49-F238E27FC236}">
                <a16:creationId xmlns:a16="http://schemas.microsoft.com/office/drawing/2014/main" id="{5FDFA479-1CCF-19DB-8656-E5150E616BD6}"/>
              </a:ext>
            </a:extLst>
          </p:cNvPr>
          <p:cNvCxnSpPr>
            <a:cxnSpLocks/>
            <a:stCxn id="3" idx="6"/>
            <a:endCxn id="2" idx="1"/>
          </p:cNvCxnSpPr>
          <p:nvPr/>
        </p:nvCxnSpPr>
        <p:spPr>
          <a:xfrm>
            <a:off x="2977170" y="2763574"/>
            <a:ext cx="1672333" cy="4313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7;p56">
            <a:extLst>
              <a:ext uri="{FF2B5EF4-FFF2-40B4-BE49-F238E27FC236}">
                <a16:creationId xmlns:a16="http://schemas.microsoft.com/office/drawing/2014/main" id="{D55C8C1E-22A1-00D8-18EC-14F21A14D915}"/>
              </a:ext>
            </a:extLst>
          </p:cNvPr>
          <p:cNvCxnSpPr>
            <a:cxnSpLocks/>
            <a:stCxn id="4" idx="6"/>
          </p:cNvCxnSpPr>
          <p:nvPr/>
        </p:nvCxnSpPr>
        <p:spPr>
          <a:xfrm>
            <a:off x="2977170" y="330390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Google Shape;418;p56">
            <a:extLst>
              <a:ext uri="{FF2B5EF4-FFF2-40B4-BE49-F238E27FC236}">
                <a16:creationId xmlns:a16="http://schemas.microsoft.com/office/drawing/2014/main" id="{DAAA4C87-3274-08CD-8E0A-FD639ED7600F}"/>
              </a:ext>
            </a:extLst>
          </p:cNvPr>
          <p:cNvCxnSpPr>
            <a:cxnSpLocks/>
            <a:stCxn id="5" idx="6"/>
            <a:endCxn id="2" idx="2"/>
          </p:cNvCxnSpPr>
          <p:nvPr/>
        </p:nvCxnSpPr>
        <p:spPr>
          <a:xfrm flipV="1">
            <a:off x="2977170" y="3393046"/>
            <a:ext cx="1594965" cy="513364"/>
          </a:xfrm>
          <a:prstGeom prst="straightConnector1">
            <a:avLst/>
          </a:prstGeom>
          <a:noFill/>
          <a:ln w="9525" cap="flat" cmpd="sng">
            <a:solidFill>
              <a:schemeClr val="accent1"/>
            </a:solidFill>
            <a:prstDash val="solid"/>
            <a:miter lim="800000"/>
            <a:headEnd type="none" w="sm" len="sm"/>
            <a:tailEnd type="triangle" w="med" len="med"/>
          </a:ln>
        </p:spPr>
      </p:cxnSp>
      <p:cxnSp>
        <p:nvCxnSpPr>
          <p:cNvPr id="12" name="Google Shape;419;p56">
            <a:extLst>
              <a:ext uri="{FF2B5EF4-FFF2-40B4-BE49-F238E27FC236}">
                <a16:creationId xmlns:a16="http://schemas.microsoft.com/office/drawing/2014/main" id="{4BD615F0-B9F4-A66F-177B-E4312A478B4D}"/>
              </a:ext>
            </a:extLst>
          </p:cNvPr>
          <p:cNvCxnSpPr>
            <a:cxnSpLocks/>
            <a:stCxn id="7" idx="6"/>
            <a:endCxn id="2" idx="3"/>
          </p:cNvCxnSpPr>
          <p:nvPr/>
        </p:nvCxnSpPr>
        <p:spPr>
          <a:xfrm flipV="1">
            <a:off x="2977170" y="3591167"/>
            <a:ext cx="1672333" cy="93334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21;p56">
            <a:extLst>
              <a:ext uri="{FF2B5EF4-FFF2-40B4-BE49-F238E27FC236}">
                <a16:creationId xmlns:a16="http://schemas.microsoft.com/office/drawing/2014/main" id="{A32D3BF1-7CAC-F3A0-36F8-98CD289FBB88}"/>
              </a:ext>
            </a:extLst>
          </p:cNvPr>
          <p:cNvCxnSpPr>
            <a:cxnSpLocks/>
            <a:stCxn id="16" idx="6"/>
            <a:endCxn id="2" idx="3"/>
          </p:cNvCxnSpPr>
          <p:nvPr/>
        </p:nvCxnSpPr>
        <p:spPr>
          <a:xfrm flipV="1">
            <a:off x="2961379" y="3591167"/>
            <a:ext cx="1688124" cy="181954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22;p56">
            <a:extLst>
              <a:ext uri="{FF2B5EF4-FFF2-40B4-BE49-F238E27FC236}">
                <a16:creationId xmlns:a16="http://schemas.microsoft.com/office/drawing/2014/main" id="{17F3BBB8-FC70-F1E3-B1B3-EC84048885AA}"/>
              </a:ext>
            </a:extLst>
          </p:cNvPr>
          <p:cNvCxnSpPr>
            <a:cxnSpLocks/>
            <a:stCxn id="2" idx="6"/>
          </p:cNvCxnSpPr>
          <p:nvPr/>
        </p:nvCxnSpPr>
        <p:spPr>
          <a:xfrm>
            <a:off x="5100435" y="33930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B54698D0-A327-C878-05E1-BCAED3A5FBF5}"/>
              </a:ext>
            </a:extLst>
          </p:cNvPr>
          <p:cNvSpPr txBox="1"/>
          <p:nvPr/>
        </p:nvSpPr>
        <p:spPr>
          <a:xfrm>
            <a:off x="2562739" y="4724400"/>
            <a:ext cx="485261" cy="400110"/>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41718E5E-A248-13EB-07F3-04C0E259640D}"/>
              </a:ext>
            </a:extLst>
          </p:cNvPr>
          <p:cNvSpPr/>
          <p:nvPr/>
        </p:nvSpPr>
        <p:spPr bwMode="auto">
          <a:xfrm>
            <a:off x="2577189" y="5215778"/>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BFC12DE7-0DB9-13F0-B00E-59FED60E1BA6}"/>
              </a:ext>
            </a:extLst>
          </p:cNvPr>
          <p:cNvSpPr txBox="1"/>
          <p:nvPr/>
        </p:nvSpPr>
        <p:spPr>
          <a:xfrm>
            <a:off x="2514600" y="5254823"/>
            <a:ext cx="4956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x</a:t>
            </a:r>
            <a:r>
              <a:rPr lang="en-US" sz="900" b="0" dirty="0">
                <a:latin typeface="Times New Roman" panose="02020603050405020304" pitchFamily="18" charset="0"/>
                <a:cs typeface="Times New Roman" panose="02020603050405020304" pitchFamily="18" charset="0"/>
              </a:rPr>
              <a:t>1024</a:t>
            </a:r>
            <a:endParaRPr lang="en-US" sz="1400" b="0" dirty="0">
              <a:latin typeface="Times New Roman" panose="02020603050405020304" pitchFamily="18" charset="0"/>
              <a:cs typeface="Times New Roman" panose="02020603050405020304" pitchFamily="18" charset="0"/>
            </a:endParaRPr>
          </a:p>
        </p:txBody>
      </p:sp>
      <p:sp>
        <p:nvSpPr>
          <p:cNvPr id="18" name="Google Shape;409;p56">
            <a:extLst>
              <a:ext uri="{FF2B5EF4-FFF2-40B4-BE49-F238E27FC236}">
                <a16:creationId xmlns:a16="http://schemas.microsoft.com/office/drawing/2014/main" id="{2F8D952D-2B30-D47F-DFBB-E3B998EA5989}"/>
              </a:ext>
            </a:extLst>
          </p:cNvPr>
          <p:cNvSpPr/>
          <p:nvPr/>
        </p:nvSpPr>
        <p:spPr>
          <a:xfrm>
            <a:off x="4572000" y="38587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9" name="Google Shape;416;p56">
            <a:extLst>
              <a:ext uri="{FF2B5EF4-FFF2-40B4-BE49-F238E27FC236}">
                <a16:creationId xmlns:a16="http://schemas.microsoft.com/office/drawing/2014/main" id="{D431F043-5261-FBE9-5F71-F58747692E34}"/>
              </a:ext>
            </a:extLst>
          </p:cNvPr>
          <p:cNvCxnSpPr>
            <a:cxnSpLocks/>
            <a:stCxn id="3" idx="6"/>
            <a:endCxn id="18" idx="1"/>
          </p:cNvCxnSpPr>
          <p:nvPr/>
        </p:nvCxnSpPr>
        <p:spPr>
          <a:xfrm>
            <a:off x="2977170" y="2763574"/>
            <a:ext cx="1672198" cy="1177273"/>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Google Shape;417;p56">
            <a:extLst>
              <a:ext uri="{FF2B5EF4-FFF2-40B4-BE49-F238E27FC236}">
                <a16:creationId xmlns:a16="http://schemas.microsoft.com/office/drawing/2014/main" id="{2C7E7F9E-1963-BFFA-BFD8-6F87879C9279}"/>
              </a:ext>
            </a:extLst>
          </p:cNvPr>
          <p:cNvCxnSpPr>
            <a:cxnSpLocks/>
            <a:stCxn id="4" idx="6"/>
            <a:endCxn id="18" idx="1"/>
          </p:cNvCxnSpPr>
          <p:nvPr/>
        </p:nvCxnSpPr>
        <p:spPr>
          <a:xfrm>
            <a:off x="2977170" y="3303901"/>
            <a:ext cx="1672198" cy="636946"/>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418;p56">
            <a:extLst>
              <a:ext uri="{FF2B5EF4-FFF2-40B4-BE49-F238E27FC236}">
                <a16:creationId xmlns:a16="http://schemas.microsoft.com/office/drawing/2014/main" id="{50E694B4-A1ED-4279-09CB-8198259056BA}"/>
              </a:ext>
            </a:extLst>
          </p:cNvPr>
          <p:cNvCxnSpPr>
            <a:cxnSpLocks/>
            <a:stCxn id="5" idx="6"/>
            <a:endCxn id="18" idx="2"/>
          </p:cNvCxnSpPr>
          <p:nvPr/>
        </p:nvCxnSpPr>
        <p:spPr>
          <a:xfrm>
            <a:off x="2977170" y="3906410"/>
            <a:ext cx="1594830" cy="232559"/>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418;p56">
            <a:extLst>
              <a:ext uri="{FF2B5EF4-FFF2-40B4-BE49-F238E27FC236}">
                <a16:creationId xmlns:a16="http://schemas.microsoft.com/office/drawing/2014/main" id="{99B4EEFB-5897-967A-7B80-61020B691FCC}"/>
              </a:ext>
            </a:extLst>
          </p:cNvPr>
          <p:cNvCxnSpPr>
            <a:cxnSpLocks/>
            <a:stCxn id="7" idx="6"/>
            <a:endCxn id="18" idx="2"/>
          </p:cNvCxnSpPr>
          <p:nvPr/>
        </p:nvCxnSpPr>
        <p:spPr>
          <a:xfrm flipV="1">
            <a:off x="2977170" y="4138969"/>
            <a:ext cx="1594830" cy="385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8;p56">
            <a:extLst>
              <a:ext uri="{FF2B5EF4-FFF2-40B4-BE49-F238E27FC236}">
                <a16:creationId xmlns:a16="http://schemas.microsoft.com/office/drawing/2014/main" id="{C1B66349-8B57-D75E-EAEB-D33FA40D91E0}"/>
              </a:ext>
            </a:extLst>
          </p:cNvPr>
          <p:cNvCxnSpPr>
            <a:cxnSpLocks/>
            <a:stCxn id="17" idx="3"/>
            <a:endCxn id="18" idx="2"/>
          </p:cNvCxnSpPr>
          <p:nvPr/>
        </p:nvCxnSpPr>
        <p:spPr>
          <a:xfrm flipV="1">
            <a:off x="3010249" y="4138969"/>
            <a:ext cx="1561751" cy="126974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22;p56">
            <a:extLst>
              <a:ext uri="{FF2B5EF4-FFF2-40B4-BE49-F238E27FC236}">
                <a16:creationId xmlns:a16="http://schemas.microsoft.com/office/drawing/2014/main" id="{B7605BE9-C0D4-AE9E-F09D-5A3799E22D57}"/>
              </a:ext>
            </a:extLst>
          </p:cNvPr>
          <p:cNvCxnSpPr>
            <a:cxnSpLocks/>
          </p:cNvCxnSpPr>
          <p:nvPr/>
        </p:nvCxnSpPr>
        <p:spPr>
          <a:xfrm flipV="1">
            <a:off x="5091789" y="41389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5" name="Google Shape;409;p56">
            <a:extLst>
              <a:ext uri="{FF2B5EF4-FFF2-40B4-BE49-F238E27FC236}">
                <a16:creationId xmlns:a16="http://schemas.microsoft.com/office/drawing/2014/main" id="{8EDE63A3-9B62-F3C5-06A3-1C1ADB3FC34D}"/>
              </a:ext>
            </a:extLst>
          </p:cNvPr>
          <p:cNvSpPr/>
          <p:nvPr/>
        </p:nvSpPr>
        <p:spPr>
          <a:xfrm>
            <a:off x="4572000" y="2362200"/>
            <a:ext cx="528300" cy="560371"/>
          </a:xfrm>
          <a:prstGeom prst="ellipse">
            <a:avLst/>
          </a:prstGeom>
          <a:solidFill>
            <a:srgbClr val="00B050"/>
          </a:solid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solidFill>
                  <a:schemeClr val="bg1"/>
                </a:solidFill>
                <a:latin typeface="Calibri"/>
                <a:ea typeface="Calibri"/>
                <a:cs typeface="Calibri"/>
                <a:sym typeface="Calibri"/>
              </a:rPr>
              <a:t> </a:t>
            </a:r>
            <a:endParaRPr sz="1100" dirty="0">
              <a:solidFill>
                <a:schemeClr val="bg1"/>
              </a:solidFill>
            </a:endParaRPr>
          </a:p>
        </p:txBody>
      </p:sp>
      <p:cxnSp>
        <p:nvCxnSpPr>
          <p:cNvPr id="26" name="Google Shape;416;p56">
            <a:extLst>
              <a:ext uri="{FF2B5EF4-FFF2-40B4-BE49-F238E27FC236}">
                <a16:creationId xmlns:a16="http://schemas.microsoft.com/office/drawing/2014/main" id="{9F7C348F-6605-C6B5-B1F0-90C5EA1189E6}"/>
              </a:ext>
            </a:extLst>
          </p:cNvPr>
          <p:cNvCxnSpPr>
            <a:cxnSpLocks/>
            <a:stCxn id="3" idx="6"/>
            <a:endCxn id="25" idx="2"/>
          </p:cNvCxnSpPr>
          <p:nvPr/>
        </p:nvCxnSpPr>
        <p:spPr>
          <a:xfrm flipV="1">
            <a:off x="2977170" y="2642386"/>
            <a:ext cx="1594830" cy="121188"/>
          </a:xfrm>
          <a:prstGeom prst="straightConnector1">
            <a:avLst/>
          </a:prstGeom>
          <a:noFill/>
          <a:ln w="38100" cap="flat" cmpd="sng">
            <a:solidFill>
              <a:schemeClr val="accent1"/>
            </a:solidFill>
            <a:prstDash val="solid"/>
            <a:miter lim="800000"/>
            <a:headEnd type="none" w="sm" len="sm"/>
            <a:tailEnd type="triangle" w="med" len="med"/>
          </a:ln>
        </p:spPr>
      </p:cxnSp>
      <p:cxnSp>
        <p:nvCxnSpPr>
          <p:cNvPr id="27" name="Google Shape;416;p56">
            <a:extLst>
              <a:ext uri="{FF2B5EF4-FFF2-40B4-BE49-F238E27FC236}">
                <a16:creationId xmlns:a16="http://schemas.microsoft.com/office/drawing/2014/main" id="{7370D3E8-4D0A-3AEA-1D85-19A19D95FA1B}"/>
              </a:ext>
            </a:extLst>
          </p:cNvPr>
          <p:cNvCxnSpPr>
            <a:cxnSpLocks/>
            <a:stCxn id="4" idx="6"/>
            <a:endCxn id="25" idx="2"/>
          </p:cNvCxnSpPr>
          <p:nvPr/>
        </p:nvCxnSpPr>
        <p:spPr>
          <a:xfrm flipV="1">
            <a:off x="2977170" y="2642386"/>
            <a:ext cx="1594830" cy="661515"/>
          </a:xfrm>
          <a:prstGeom prst="straightConnector1">
            <a:avLst/>
          </a:prstGeom>
          <a:noFill/>
          <a:ln w="38100" cap="flat" cmpd="sng">
            <a:solidFill>
              <a:schemeClr val="accent1"/>
            </a:solidFill>
            <a:prstDash val="solid"/>
            <a:miter lim="800000"/>
            <a:headEnd type="none" w="sm" len="sm"/>
            <a:tailEnd type="triangle" w="med" len="med"/>
          </a:ln>
        </p:spPr>
      </p:cxnSp>
      <p:cxnSp>
        <p:nvCxnSpPr>
          <p:cNvPr id="28" name="Google Shape;418;p56">
            <a:extLst>
              <a:ext uri="{FF2B5EF4-FFF2-40B4-BE49-F238E27FC236}">
                <a16:creationId xmlns:a16="http://schemas.microsoft.com/office/drawing/2014/main" id="{24E0D621-8625-1015-130D-1846A483E116}"/>
              </a:ext>
            </a:extLst>
          </p:cNvPr>
          <p:cNvCxnSpPr>
            <a:cxnSpLocks/>
            <a:stCxn id="5" idx="6"/>
            <a:endCxn id="25" idx="2"/>
          </p:cNvCxnSpPr>
          <p:nvPr/>
        </p:nvCxnSpPr>
        <p:spPr>
          <a:xfrm flipV="1">
            <a:off x="2977170" y="2642386"/>
            <a:ext cx="1594830" cy="1264024"/>
          </a:xfrm>
          <a:prstGeom prst="straightConnector1">
            <a:avLst/>
          </a:prstGeom>
          <a:noFill/>
          <a:ln w="38100" cap="flat" cmpd="sng">
            <a:solidFill>
              <a:schemeClr val="accent1"/>
            </a:solidFill>
            <a:prstDash val="solid"/>
            <a:miter lim="800000"/>
            <a:headEnd type="none" w="sm" len="sm"/>
            <a:tailEnd type="triangle" w="med" len="med"/>
          </a:ln>
        </p:spPr>
      </p:cxnSp>
      <p:cxnSp>
        <p:nvCxnSpPr>
          <p:cNvPr id="29" name="Google Shape;419;p56">
            <a:extLst>
              <a:ext uri="{FF2B5EF4-FFF2-40B4-BE49-F238E27FC236}">
                <a16:creationId xmlns:a16="http://schemas.microsoft.com/office/drawing/2014/main" id="{9809ABEA-260B-7966-36F5-5B6ADC1E952E}"/>
              </a:ext>
            </a:extLst>
          </p:cNvPr>
          <p:cNvCxnSpPr>
            <a:cxnSpLocks/>
            <a:stCxn id="7" idx="6"/>
          </p:cNvCxnSpPr>
          <p:nvPr/>
        </p:nvCxnSpPr>
        <p:spPr>
          <a:xfrm flipV="1">
            <a:off x="2977170" y="2778352"/>
            <a:ext cx="1554754" cy="1746155"/>
          </a:xfrm>
          <a:prstGeom prst="straightConnector1">
            <a:avLst/>
          </a:prstGeom>
          <a:noFill/>
          <a:ln w="38100" cap="flat" cmpd="sng">
            <a:solidFill>
              <a:schemeClr val="accent1"/>
            </a:solidFill>
            <a:prstDash val="solid"/>
            <a:miter lim="800000"/>
            <a:headEnd type="none" w="sm" len="sm"/>
            <a:tailEnd type="triangle" w="med" len="med"/>
          </a:ln>
        </p:spPr>
      </p:cxnSp>
      <p:cxnSp>
        <p:nvCxnSpPr>
          <p:cNvPr id="30" name="Google Shape;421;p56">
            <a:extLst>
              <a:ext uri="{FF2B5EF4-FFF2-40B4-BE49-F238E27FC236}">
                <a16:creationId xmlns:a16="http://schemas.microsoft.com/office/drawing/2014/main" id="{EE80418B-1286-417C-253F-630E8D9C2CE0}"/>
              </a:ext>
            </a:extLst>
          </p:cNvPr>
          <p:cNvCxnSpPr>
            <a:cxnSpLocks/>
            <a:stCxn id="17" idx="3"/>
            <a:endCxn id="25" idx="3"/>
          </p:cNvCxnSpPr>
          <p:nvPr/>
        </p:nvCxnSpPr>
        <p:spPr>
          <a:xfrm flipV="1">
            <a:off x="3010249" y="2840507"/>
            <a:ext cx="1639119" cy="2568205"/>
          </a:xfrm>
          <a:prstGeom prst="straightConnector1">
            <a:avLst/>
          </a:prstGeom>
          <a:noFill/>
          <a:ln w="38100" cap="flat" cmpd="sng">
            <a:solidFill>
              <a:schemeClr val="accent1"/>
            </a:solidFill>
            <a:prstDash val="solid"/>
            <a:miter lim="800000"/>
            <a:headEnd type="none" w="sm" len="sm"/>
            <a:tailEnd type="triangle" w="med" len="med"/>
          </a:ln>
        </p:spPr>
      </p:cxnSp>
      <p:cxnSp>
        <p:nvCxnSpPr>
          <p:cNvPr id="31" name="Google Shape;422;p56">
            <a:extLst>
              <a:ext uri="{FF2B5EF4-FFF2-40B4-BE49-F238E27FC236}">
                <a16:creationId xmlns:a16="http://schemas.microsoft.com/office/drawing/2014/main" id="{3FDAEF6F-55B4-C4BB-B8FB-71DB80A41949}"/>
              </a:ext>
            </a:extLst>
          </p:cNvPr>
          <p:cNvCxnSpPr>
            <a:cxnSpLocks/>
          </p:cNvCxnSpPr>
          <p:nvPr/>
        </p:nvCxnSpPr>
        <p:spPr>
          <a:xfrm>
            <a:off x="5091789" y="2636073"/>
            <a:ext cx="1170588" cy="14948"/>
          </a:xfrm>
          <a:prstGeom prst="straightConnector1">
            <a:avLst/>
          </a:prstGeom>
          <a:noFill/>
          <a:ln w="38100" cap="flat" cmpd="sng">
            <a:solidFill>
              <a:schemeClr val="accent1"/>
            </a:solidFill>
            <a:prstDash val="solid"/>
            <a:miter lim="800000"/>
            <a:headEnd type="none" w="sm" len="sm"/>
            <a:tailEnd type="triangle" w="med" len="med"/>
          </a:ln>
        </p:spPr>
      </p:cxnSp>
      <p:sp>
        <p:nvSpPr>
          <p:cNvPr id="32" name="TextBox 31">
            <a:extLst>
              <a:ext uri="{FF2B5EF4-FFF2-40B4-BE49-F238E27FC236}">
                <a16:creationId xmlns:a16="http://schemas.microsoft.com/office/drawing/2014/main" id="{E47CB8E7-1254-2EC1-46E7-37F98089669B}"/>
              </a:ext>
            </a:extLst>
          </p:cNvPr>
          <p:cNvSpPr txBox="1"/>
          <p:nvPr/>
        </p:nvSpPr>
        <p:spPr>
          <a:xfrm>
            <a:off x="6267120" y="31476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437EF0FB-71B6-1D90-FC59-A127F242A080}"/>
              </a:ext>
            </a:extLst>
          </p:cNvPr>
          <p:cNvSpPr txBox="1"/>
          <p:nvPr/>
        </p:nvSpPr>
        <p:spPr>
          <a:xfrm>
            <a:off x="6258474" y="38746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3BA3F5EF-50E8-3888-1BE0-811E169128DF}"/>
              </a:ext>
            </a:extLst>
          </p:cNvPr>
          <p:cNvSpPr txBox="1"/>
          <p:nvPr/>
        </p:nvSpPr>
        <p:spPr>
          <a:xfrm>
            <a:off x="6258474" y="23906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Google Shape;409;p56">
            <a:extLst>
              <a:ext uri="{FF2B5EF4-FFF2-40B4-BE49-F238E27FC236}">
                <a16:creationId xmlns:a16="http://schemas.microsoft.com/office/drawing/2014/main" id="{55F5900D-F6AE-2882-B1E4-1061E17F93F3}"/>
              </a:ext>
            </a:extLst>
          </p:cNvPr>
          <p:cNvSpPr/>
          <p:nvPr/>
        </p:nvSpPr>
        <p:spPr>
          <a:xfrm>
            <a:off x="4572000" y="51816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22;p56">
            <a:extLst>
              <a:ext uri="{FF2B5EF4-FFF2-40B4-BE49-F238E27FC236}">
                <a16:creationId xmlns:a16="http://schemas.microsoft.com/office/drawing/2014/main" id="{78971A8C-F482-8487-FF55-D3C82B34DC05}"/>
              </a:ext>
            </a:extLst>
          </p:cNvPr>
          <p:cNvCxnSpPr>
            <a:cxnSpLocks/>
          </p:cNvCxnSpPr>
          <p:nvPr/>
        </p:nvCxnSpPr>
        <p:spPr>
          <a:xfrm flipV="1">
            <a:off x="5091789" y="5461786"/>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42" name="TextBox 41">
            <a:extLst>
              <a:ext uri="{FF2B5EF4-FFF2-40B4-BE49-F238E27FC236}">
                <a16:creationId xmlns:a16="http://schemas.microsoft.com/office/drawing/2014/main" id="{F02A091D-4C23-A7CF-FB7D-45654203DB45}"/>
              </a:ext>
            </a:extLst>
          </p:cNvPr>
          <p:cNvSpPr txBox="1"/>
          <p:nvPr/>
        </p:nvSpPr>
        <p:spPr>
          <a:xfrm>
            <a:off x="6258474" y="5197466"/>
            <a:ext cx="43954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10</a:t>
            </a:r>
            <a:endParaRPr lang="en-US"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FA66983C-084B-92EB-D4BD-D608EC2B3EBC}"/>
              </a:ext>
            </a:extLst>
          </p:cNvPr>
          <p:cNvSpPr txBox="1"/>
          <p:nvPr/>
        </p:nvSpPr>
        <p:spPr>
          <a:xfrm>
            <a:off x="4572000" y="4495800"/>
            <a:ext cx="441146" cy="400110"/>
          </a:xfrm>
          <a:prstGeom prst="rect">
            <a:avLst/>
          </a:prstGeom>
          <a:noFill/>
        </p:spPr>
        <p:txBody>
          <a:bodyPr wrap="none" rtlCol="0">
            <a:spAutoFit/>
          </a:bodyPr>
          <a:lstStyle/>
          <a:p>
            <a:r>
              <a:rPr lang="en-US" dirty="0"/>
              <a:t>…</a:t>
            </a:r>
          </a:p>
        </p:txBody>
      </p:sp>
      <p:cxnSp>
        <p:nvCxnSpPr>
          <p:cNvPr id="47" name="Google Shape;418;p56">
            <a:extLst>
              <a:ext uri="{FF2B5EF4-FFF2-40B4-BE49-F238E27FC236}">
                <a16:creationId xmlns:a16="http://schemas.microsoft.com/office/drawing/2014/main" id="{8EF4618D-A353-74B4-1D03-35F75A3BF26E}"/>
              </a:ext>
            </a:extLst>
          </p:cNvPr>
          <p:cNvCxnSpPr>
            <a:cxnSpLocks/>
            <a:stCxn id="17" idx="3"/>
            <a:endCxn id="40" idx="2"/>
          </p:cNvCxnSpPr>
          <p:nvPr/>
        </p:nvCxnSpPr>
        <p:spPr>
          <a:xfrm>
            <a:off x="3010249" y="5408712"/>
            <a:ext cx="1561751" cy="5307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18;p56">
            <a:extLst>
              <a:ext uri="{FF2B5EF4-FFF2-40B4-BE49-F238E27FC236}">
                <a16:creationId xmlns:a16="http://schemas.microsoft.com/office/drawing/2014/main" id="{9F45A2E3-79AB-0B0F-A58D-619542B8C1D5}"/>
              </a:ext>
            </a:extLst>
          </p:cNvPr>
          <p:cNvCxnSpPr>
            <a:cxnSpLocks/>
            <a:stCxn id="7" idx="6"/>
            <a:endCxn id="40" idx="1"/>
          </p:cNvCxnSpPr>
          <p:nvPr/>
        </p:nvCxnSpPr>
        <p:spPr>
          <a:xfrm>
            <a:off x="2977170" y="4524507"/>
            <a:ext cx="1672198" cy="739157"/>
          </a:xfrm>
          <a:prstGeom prst="straightConnector1">
            <a:avLst/>
          </a:prstGeom>
          <a:noFill/>
          <a:ln w="9525" cap="flat" cmpd="sng">
            <a:solidFill>
              <a:schemeClr val="accent1"/>
            </a:solidFill>
            <a:prstDash val="solid"/>
            <a:miter lim="800000"/>
            <a:headEnd type="none" w="sm" len="sm"/>
            <a:tailEnd type="triangle" w="med" len="med"/>
          </a:ln>
        </p:spPr>
      </p:cxnSp>
      <p:cxnSp>
        <p:nvCxnSpPr>
          <p:cNvPr id="53" name="Google Shape;418;p56">
            <a:extLst>
              <a:ext uri="{FF2B5EF4-FFF2-40B4-BE49-F238E27FC236}">
                <a16:creationId xmlns:a16="http://schemas.microsoft.com/office/drawing/2014/main" id="{317587B9-3699-F7D0-5A8F-F900C2422F91}"/>
              </a:ext>
            </a:extLst>
          </p:cNvPr>
          <p:cNvCxnSpPr>
            <a:cxnSpLocks/>
            <a:stCxn id="5" idx="6"/>
            <a:endCxn id="40" idx="1"/>
          </p:cNvCxnSpPr>
          <p:nvPr/>
        </p:nvCxnSpPr>
        <p:spPr>
          <a:xfrm>
            <a:off x="2977170" y="3906410"/>
            <a:ext cx="1672198" cy="13572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 name="Google Shape;417;p56">
            <a:extLst>
              <a:ext uri="{FF2B5EF4-FFF2-40B4-BE49-F238E27FC236}">
                <a16:creationId xmlns:a16="http://schemas.microsoft.com/office/drawing/2014/main" id="{62A837D3-6315-755C-E1BE-4F4536750918}"/>
              </a:ext>
            </a:extLst>
          </p:cNvPr>
          <p:cNvCxnSpPr>
            <a:cxnSpLocks/>
            <a:stCxn id="4" idx="6"/>
            <a:endCxn id="40" idx="1"/>
          </p:cNvCxnSpPr>
          <p:nvPr/>
        </p:nvCxnSpPr>
        <p:spPr>
          <a:xfrm>
            <a:off x="2977170" y="3303901"/>
            <a:ext cx="1672198" cy="1959763"/>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6;p56">
            <a:extLst>
              <a:ext uri="{FF2B5EF4-FFF2-40B4-BE49-F238E27FC236}">
                <a16:creationId xmlns:a16="http://schemas.microsoft.com/office/drawing/2014/main" id="{94537D54-E7CC-0ED4-ECC2-3E17C72298A4}"/>
              </a:ext>
            </a:extLst>
          </p:cNvPr>
          <p:cNvCxnSpPr>
            <a:cxnSpLocks/>
            <a:stCxn id="3" idx="6"/>
            <a:endCxn id="40" idx="1"/>
          </p:cNvCxnSpPr>
          <p:nvPr/>
        </p:nvCxnSpPr>
        <p:spPr>
          <a:xfrm>
            <a:off x="2977170" y="2763574"/>
            <a:ext cx="1672198" cy="2500090"/>
          </a:xfrm>
          <a:prstGeom prst="straightConnector1">
            <a:avLst/>
          </a:prstGeom>
          <a:noFill/>
          <a:ln w="9525" cap="flat" cmpd="sng">
            <a:solidFill>
              <a:schemeClr val="accent1"/>
            </a:solidFill>
            <a:prstDash val="solid"/>
            <a:miter lim="800000"/>
            <a:headEnd type="none" w="sm" len="sm"/>
            <a:tailEnd type="triangle" w="med" len="med"/>
          </a:ln>
        </p:spPr>
      </p:cxnSp>
      <p:sp>
        <p:nvSpPr>
          <p:cNvPr id="35" name="TextBox 34">
            <a:extLst>
              <a:ext uri="{FF2B5EF4-FFF2-40B4-BE49-F238E27FC236}">
                <a16:creationId xmlns:a16="http://schemas.microsoft.com/office/drawing/2014/main" id="{0A35399C-A496-31D7-7CF0-8CD9C82A63DF}"/>
              </a:ext>
            </a:extLst>
          </p:cNvPr>
          <p:cNvSpPr txBox="1"/>
          <p:nvPr/>
        </p:nvSpPr>
        <p:spPr>
          <a:xfrm>
            <a:off x="6698018" y="3194924"/>
            <a:ext cx="327334" cy="400110"/>
          </a:xfrm>
          <a:prstGeom prst="rect">
            <a:avLst/>
          </a:prstGeom>
          <a:noFill/>
        </p:spPr>
        <p:txBody>
          <a:bodyPr wrap="none" rtlCol="0">
            <a:spAutoFit/>
          </a:bodyPr>
          <a:lstStyle/>
          <a:p>
            <a:r>
              <a:rPr lang="en-US" dirty="0">
                <a:solidFill>
                  <a:srgbClr val="114FFB"/>
                </a:solidFill>
              </a:rPr>
              <a:t>1</a:t>
            </a:r>
          </a:p>
        </p:txBody>
      </p:sp>
      <p:sp>
        <p:nvSpPr>
          <p:cNvPr id="36" name="TextBox 35">
            <a:extLst>
              <a:ext uri="{FF2B5EF4-FFF2-40B4-BE49-F238E27FC236}">
                <a16:creationId xmlns:a16="http://schemas.microsoft.com/office/drawing/2014/main" id="{0E8E090B-31D5-144D-027C-11671195E021}"/>
              </a:ext>
            </a:extLst>
          </p:cNvPr>
          <p:cNvSpPr txBox="1"/>
          <p:nvPr/>
        </p:nvSpPr>
        <p:spPr>
          <a:xfrm>
            <a:off x="6705600" y="3886200"/>
            <a:ext cx="327334" cy="400110"/>
          </a:xfrm>
          <a:prstGeom prst="rect">
            <a:avLst/>
          </a:prstGeom>
          <a:noFill/>
        </p:spPr>
        <p:txBody>
          <a:bodyPr wrap="none" rtlCol="0">
            <a:spAutoFit/>
          </a:bodyPr>
          <a:lstStyle/>
          <a:p>
            <a:r>
              <a:rPr lang="en-US" b="0" dirty="0">
                <a:solidFill>
                  <a:srgbClr val="114FFB"/>
                </a:solidFill>
              </a:rPr>
              <a:t>0</a:t>
            </a:r>
          </a:p>
        </p:txBody>
      </p:sp>
      <p:sp>
        <p:nvSpPr>
          <p:cNvPr id="37" name="TextBox 36">
            <a:extLst>
              <a:ext uri="{FF2B5EF4-FFF2-40B4-BE49-F238E27FC236}">
                <a16:creationId xmlns:a16="http://schemas.microsoft.com/office/drawing/2014/main" id="{1D819451-1DE1-D742-913C-D00B73D6907B}"/>
              </a:ext>
            </a:extLst>
          </p:cNvPr>
          <p:cNvSpPr txBox="1"/>
          <p:nvPr/>
        </p:nvSpPr>
        <p:spPr>
          <a:xfrm>
            <a:off x="6705600" y="2438400"/>
            <a:ext cx="327334" cy="400110"/>
          </a:xfrm>
          <a:prstGeom prst="rect">
            <a:avLst/>
          </a:prstGeom>
          <a:noFill/>
        </p:spPr>
        <p:txBody>
          <a:bodyPr wrap="none" rtlCol="0">
            <a:spAutoFit/>
          </a:bodyPr>
          <a:lstStyle/>
          <a:p>
            <a:r>
              <a:rPr lang="en-US" b="0" dirty="0">
                <a:solidFill>
                  <a:srgbClr val="114FFB"/>
                </a:solidFill>
              </a:rPr>
              <a:t>0</a:t>
            </a:r>
          </a:p>
        </p:txBody>
      </p:sp>
      <p:sp>
        <p:nvSpPr>
          <p:cNvPr id="38" name="TextBox 37">
            <a:extLst>
              <a:ext uri="{FF2B5EF4-FFF2-40B4-BE49-F238E27FC236}">
                <a16:creationId xmlns:a16="http://schemas.microsoft.com/office/drawing/2014/main" id="{BD1A8F7F-D1A8-4EE0-90F3-38F2F0101D47}"/>
              </a:ext>
            </a:extLst>
          </p:cNvPr>
          <p:cNvSpPr txBox="1"/>
          <p:nvPr/>
        </p:nvSpPr>
        <p:spPr>
          <a:xfrm>
            <a:off x="6705600" y="5238690"/>
            <a:ext cx="327334" cy="400110"/>
          </a:xfrm>
          <a:prstGeom prst="rect">
            <a:avLst/>
          </a:prstGeom>
          <a:noFill/>
        </p:spPr>
        <p:txBody>
          <a:bodyPr wrap="none" rtlCol="0">
            <a:spAutoFit/>
          </a:bodyPr>
          <a:lstStyle/>
          <a:p>
            <a:r>
              <a:rPr lang="en-US" b="0" dirty="0">
                <a:solidFill>
                  <a:srgbClr val="114FFB"/>
                </a:solidFill>
              </a:rPr>
              <a:t>0</a:t>
            </a:r>
          </a:p>
        </p:txBody>
      </p:sp>
      <p:sp>
        <p:nvSpPr>
          <p:cNvPr id="39" name="TextBox 38">
            <a:extLst>
              <a:ext uri="{FF2B5EF4-FFF2-40B4-BE49-F238E27FC236}">
                <a16:creationId xmlns:a16="http://schemas.microsoft.com/office/drawing/2014/main" id="{D1339E64-7BE7-1914-ABE9-1823993CBF80}"/>
              </a:ext>
            </a:extLst>
          </p:cNvPr>
          <p:cNvSpPr txBox="1"/>
          <p:nvPr/>
        </p:nvSpPr>
        <p:spPr>
          <a:xfrm>
            <a:off x="6645454" y="4495800"/>
            <a:ext cx="441146" cy="400110"/>
          </a:xfrm>
          <a:prstGeom prst="rect">
            <a:avLst/>
          </a:prstGeom>
          <a:noFill/>
        </p:spPr>
        <p:txBody>
          <a:bodyPr wrap="none" rtlCol="0">
            <a:spAutoFit/>
          </a:bodyPr>
          <a:lstStyle/>
          <a:p>
            <a:r>
              <a:rPr lang="en-US" b="0" dirty="0">
                <a:solidFill>
                  <a:srgbClr val="114FFB"/>
                </a:solidFill>
              </a:rPr>
              <a:t>…</a:t>
            </a:r>
          </a:p>
        </p:txBody>
      </p:sp>
      <p:sp>
        <p:nvSpPr>
          <p:cNvPr id="6" name="Footer Placeholder 5">
            <a:extLst>
              <a:ext uri="{FF2B5EF4-FFF2-40B4-BE49-F238E27FC236}">
                <a16:creationId xmlns:a16="http://schemas.microsoft.com/office/drawing/2014/main" id="{5B30007C-0470-AD71-E2DA-C27154DA355A}"/>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pic>
        <p:nvPicPr>
          <p:cNvPr id="44" name="Picture 2">
            <a:extLst>
              <a:ext uri="{FF2B5EF4-FFF2-40B4-BE49-F238E27FC236}">
                <a16:creationId xmlns:a16="http://schemas.microsoft.com/office/drawing/2014/main" id="{E76B568C-8176-4FE2-B172-25A87A5C8C41}"/>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5703" r="89912"/>
          <a:stretch/>
        </p:blipFill>
        <p:spPr bwMode="auto">
          <a:xfrm>
            <a:off x="7543800" y="2282738"/>
            <a:ext cx="922427" cy="8149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0983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07A7A28-D227-DC14-5D9C-C5B18B684F54}"/>
            </a:ext>
          </a:extLst>
        </p:cNvPr>
        <p:cNvGrpSpPr/>
        <p:nvPr/>
      </p:nvGrpSpPr>
      <p:grpSpPr>
        <a:xfrm>
          <a:off x="0" y="0"/>
          <a:ext cx="0" cy="0"/>
          <a:chOff x="0" y="0"/>
          <a:chExt cx="0" cy="0"/>
        </a:xfrm>
      </p:grpSpPr>
      <p:sp>
        <p:nvSpPr>
          <p:cNvPr id="23554" name="Rectangle 2">
            <a:extLst>
              <a:ext uri="{FF2B5EF4-FFF2-40B4-BE49-F238E27FC236}">
                <a16:creationId xmlns:a16="http://schemas.microsoft.com/office/drawing/2014/main" id="{93939AAA-AABB-DD49-0033-CEACC18C6975}"/>
              </a:ext>
            </a:extLst>
          </p:cNvPr>
          <p:cNvSpPr>
            <a:spLocks noGrp="1" noChangeArrowheads="1"/>
          </p:cNvSpPr>
          <p:nvPr>
            <p:ph type="title"/>
          </p:nvPr>
        </p:nvSpPr>
        <p:spPr/>
        <p:txBody>
          <a:bodyPr/>
          <a:lstStyle/>
          <a:p>
            <a:pPr>
              <a:defRPr/>
            </a:pPr>
            <a:r>
              <a:rPr lang="en-US" dirty="0">
                <a:cs typeface="+mj-cs"/>
              </a:rPr>
              <a:t>What does the network learn?</a:t>
            </a:r>
          </a:p>
        </p:txBody>
      </p:sp>
      <p:sp>
        <p:nvSpPr>
          <p:cNvPr id="2" name="Google Shape;409;p56">
            <a:extLst>
              <a:ext uri="{FF2B5EF4-FFF2-40B4-BE49-F238E27FC236}">
                <a16:creationId xmlns:a16="http://schemas.microsoft.com/office/drawing/2014/main" id="{A34DD845-0D6D-CAA6-4E91-E6CF36CD3A02}"/>
              </a:ext>
            </a:extLst>
          </p:cNvPr>
          <p:cNvSpPr/>
          <p:nvPr/>
        </p:nvSpPr>
        <p:spPr>
          <a:xfrm>
            <a:off x="4572135" y="311286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3" name="Google Shape;410;p56">
            <a:extLst>
              <a:ext uri="{FF2B5EF4-FFF2-40B4-BE49-F238E27FC236}">
                <a16:creationId xmlns:a16="http://schemas.microsoft.com/office/drawing/2014/main" id="{7804CCAF-A599-0E1A-69C0-86F374DE39B8}"/>
              </a:ext>
            </a:extLst>
          </p:cNvPr>
          <p:cNvSpPr/>
          <p:nvPr/>
        </p:nvSpPr>
        <p:spPr>
          <a:xfrm>
            <a:off x="2587470" y="2568874"/>
            <a:ext cx="389700" cy="389400"/>
          </a:xfrm>
          <a:prstGeom prst="ellipse">
            <a:avLst/>
          </a:prstGeom>
          <a:blipFill rotWithShape="1">
            <a:blip r:embed="rId4">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4" name="Google Shape;411;p56">
            <a:extLst>
              <a:ext uri="{FF2B5EF4-FFF2-40B4-BE49-F238E27FC236}">
                <a16:creationId xmlns:a16="http://schemas.microsoft.com/office/drawing/2014/main" id="{63D04455-387D-1E32-5B7F-62B57C9D6596}"/>
              </a:ext>
            </a:extLst>
          </p:cNvPr>
          <p:cNvSpPr/>
          <p:nvPr/>
        </p:nvSpPr>
        <p:spPr>
          <a:xfrm>
            <a:off x="2587470" y="3109201"/>
            <a:ext cx="389700" cy="389400"/>
          </a:xfrm>
          <a:prstGeom prst="ellipse">
            <a:avLst/>
          </a:prstGeom>
          <a:blipFill rotWithShape="1">
            <a:blip r:embed="rId5">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5" name="Google Shape;412;p56">
            <a:extLst>
              <a:ext uri="{FF2B5EF4-FFF2-40B4-BE49-F238E27FC236}">
                <a16:creationId xmlns:a16="http://schemas.microsoft.com/office/drawing/2014/main" id="{027C02B4-07FC-435C-929F-A2ADD3D5B67C}"/>
              </a:ext>
            </a:extLst>
          </p:cNvPr>
          <p:cNvSpPr/>
          <p:nvPr/>
        </p:nvSpPr>
        <p:spPr>
          <a:xfrm>
            <a:off x="2587470" y="3711710"/>
            <a:ext cx="389700" cy="389400"/>
          </a:xfrm>
          <a:prstGeom prst="ellipse">
            <a:avLst/>
          </a:prstGeom>
          <a:blipFill rotWithShape="1">
            <a:blip r:embed="rId6">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sp>
        <p:nvSpPr>
          <p:cNvPr id="7" name="Google Shape;413;p56">
            <a:extLst>
              <a:ext uri="{FF2B5EF4-FFF2-40B4-BE49-F238E27FC236}">
                <a16:creationId xmlns:a16="http://schemas.microsoft.com/office/drawing/2014/main" id="{67228179-BE71-6646-B59C-C29B9A9BEA00}"/>
              </a:ext>
            </a:extLst>
          </p:cNvPr>
          <p:cNvSpPr/>
          <p:nvPr/>
        </p:nvSpPr>
        <p:spPr>
          <a:xfrm>
            <a:off x="2587470" y="4329807"/>
            <a:ext cx="389700" cy="389400"/>
          </a:xfrm>
          <a:prstGeom prst="ellipse">
            <a:avLst/>
          </a:prstGeom>
          <a:blipFill rotWithShape="1">
            <a:blip r:embed="rId7">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9" name="Google Shape;416;p56">
            <a:extLst>
              <a:ext uri="{FF2B5EF4-FFF2-40B4-BE49-F238E27FC236}">
                <a16:creationId xmlns:a16="http://schemas.microsoft.com/office/drawing/2014/main" id="{206590F2-5C9C-D016-2512-DEB2AFBD7AA4}"/>
              </a:ext>
            </a:extLst>
          </p:cNvPr>
          <p:cNvCxnSpPr>
            <a:cxnSpLocks/>
            <a:stCxn id="3" idx="6"/>
            <a:endCxn id="2" idx="1"/>
          </p:cNvCxnSpPr>
          <p:nvPr/>
        </p:nvCxnSpPr>
        <p:spPr>
          <a:xfrm>
            <a:off x="2977170" y="2763574"/>
            <a:ext cx="1672333" cy="431350"/>
          </a:xfrm>
          <a:prstGeom prst="straightConnector1">
            <a:avLst/>
          </a:prstGeom>
          <a:noFill/>
          <a:ln w="9525" cap="flat" cmpd="sng">
            <a:solidFill>
              <a:schemeClr val="accent1"/>
            </a:solidFill>
            <a:prstDash val="solid"/>
            <a:miter lim="800000"/>
            <a:headEnd type="none" w="sm" len="sm"/>
            <a:tailEnd type="triangle" w="med" len="med"/>
          </a:ln>
        </p:spPr>
      </p:cxnSp>
      <p:cxnSp>
        <p:nvCxnSpPr>
          <p:cNvPr id="10" name="Google Shape;417;p56">
            <a:extLst>
              <a:ext uri="{FF2B5EF4-FFF2-40B4-BE49-F238E27FC236}">
                <a16:creationId xmlns:a16="http://schemas.microsoft.com/office/drawing/2014/main" id="{F4EAF933-EDE4-59EF-11EA-794B5EA8DDF8}"/>
              </a:ext>
            </a:extLst>
          </p:cNvPr>
          <p:cNvCxnSpPr>
            <a:cxnSpLocks/>
            <a:stCxn id="4" idx="6"/>
          </p:cNvCxnSpPr>
          <p:nvPr/>
        </p:nvCxnSpPr>
        <p:spPr>
          <a:xfrm>
            <a:off x="2977170" y="3303901"/>
            <a:ext cx="1594965" cy="602180"/>
          </a:xfrm>
          <a:prstGeom prst="straightConnector1">
            <a:avLst/>
          </a:prstGeom>
          <a:noFill/>
          <a:ln w="9525" cap="flat" cmpd="sng">
            <a:solidFill>
              <a:schemeClr val="accent1"/>
            </a:solidFill>
            <a:prstDash val="solid"/>
            <a:miter lim="800000"/>
            <a:headEnd type="none" w="sm" len="sm"/>
            <a:tailEnd type="triangle" w="med" len="med"/>
          </a:ln>
        </p:spPr>
      </p:cxnSp>
      <p:cxnSp>
        <p:nvCxnSpPr>
          <p:cNvPr id="11" name="Google Shape;418;p56">
            <a:extLst>
              <a:ext uri="{FF2B5EF4-FFF2-40B4-BE49-F238E27FC236}">
                <a16:creationId xmlns:a16="http://schemas.microsoft.com/office/drawing/2014/main" id="{ABD839AF-35E9-0987-62BC-1870711C56A9}"/>
              </a:ext>
            </a:extLst>
          </p:cNvPr>
          <p:cNvCxnSpPr>
            <a:cxnSpLocks/>
            <a:stCxn id="5" idx="6"/>
            <a:endCxn id="2" idx="2"/>
          </p:cNvCxnSpPr>
          <p:nvPr/>
        </p:nvCxnSpPr>
        <p:spPr>
          <a:xfrm flipV="1">
            <a:off x="2977170" y="3393046"/>
            <a:ext cx="1594965" cy="513364"/>
          </a:xfrm>
          <a:prstGeom prst="straightConnector1">
            <a:avLst/>
          </a:prstGeom>
          <a:noFill/>
          <a:ln w="9525" cap="flat" cmpd="sng">
            <a:solidFill>
              <a:schemeClr val="accent1"/>
            </a:solidFill>
            <a:prstDash val="solid"/>
            <a:miter lim="800000"/>
            <a:headEnd type="none" w="sm" len="sm"/>
            <a:tailEnd type="triangle" w="med" len="med"/>
          </a:ln>
        </p:spPr>
      </p:cxnSp>
      <p:cxnSp>
        <p:nvCxnSpPr>
          <p:cNvPr id="12" name="Google Shape;419;p56">
            <a:extLst>
              <a:ext uri="{FF2B5EF4-FFF2-40B4-BE49-F238E27FC236}">
                <a16:creationId xmlns:a16="http://schemas.microsoft.com/office/drawing/2014/main" id="{6C1A7D11-E1D1-F6CF-D8B7-A6B26A192B3E}"/>
              </a:ext>
            </a:extLst>
          </p:cNvPr>
          <p:cNvCxnSpPr>
            <a:cxnSpLocks/>
            <a:stCxn id="7" idx="6"/>
            <a:endCxn id="2" idx="3"/>
          </p:cNvCxnSpPr>
          <p:nvPr/>
        </p:nvCxnSpPr>
        <p:spPr>
          <a:xfrm flipV="1">
            <a:off x="2977170" y="3591167"/>
            <a:ext cx="1672333" cy="933340"/>
          </a:xfrm>
          <a:prstGeom prst="straightConnector1">
            <a:avLst/>
          </a:prstGeom>
          <a:noFill/>
          <a:ln w="9525" cap="flat" cmpd="sng">
            <a:solidFill>
              <a:schemeClr val="accent1"/>
            </a:solidFill>
            <a:prstDash val="solid"/>
            <a:miter lim="800000"/>
            <a:headEnd type="none" w="sm" len="sm"/>
            <a:tailEnd type="triangle" w="med" len="med"/>
          </a:ln>
        </p:spPr>
      </p:cxnSp>
      <p:cxnSp>
        <p:nvCxnSpPr>
          <p:cNvPr id="13" name="Google Shape;421;p56">
            <a:extLst>
              <a:ext uri="{FF2B5EF4-FFF2-40B4-BE49-F238E27FC236}">
                <a16:creationId xmlns:a16="http://schemas.microsoft.com/office/drawing/2014/main" id="{AFD2162C-9234-8420-6200-C73BF07A7549}"/>
              </a:ext>
            </a:extLst>
          </p:cNvPr>
          <p:cNvCxnSpPr>
            <a:cxnSpLocks/>
            <a:stCxn id="16" idx="6"/>
            <a:endCxn id="2" idx="3"/>
          </p:cNvCxnSpPr>
          <p:nvPr/>
        </p:nvCxnSpPr>
        <p:spPr>
          <a:xfrm flipV="1">
            <a:off x="2961379" y="3591167"/>
            <a:ext cx="1688124" cy="1819546"/>
          </a:xfrm>
          <a:prstGeom prst="straightConnector1">
            <a:avLst/>
          </a:prstGeom>
          <a:noFill/>
          <a:ln w="9525" cap="flat" cmpd="sng">
            <a:solidFill>
              <a:schemeClr val="accent1"/>
            </a:solidFill>
            <a:prstDash val="solid"/>
            <a:miter lim="800000"/>
            <a:headEnd type="none" w="sm" len="sm"/>
            <a:tailEnd type="triangle" w="med" len="med"/>
          </a:ln>
        </p:spPr>
      </p:cxnSp>
      <p:cxnSp>
        <p:nvCxnSpPr>
          <p:cNvPr id="14" name="Google Shape;422;p56">
            <a:extLst>
              <a:ext uri="{FF2B5EF4-FFF2-40B4-BE49-F238E27FC236}">
                <a16:creationId xmlns:a16="http://schemas.microsoft.com/office/drawing/2014/main" id="{EEF5D1C8-3A4B-14E4-56D0-7CC80DF82A41}"/>
              </a:ext>
            </a:extLst>
          </p:cNvPr>
          <p:cNvCxnSpPr>
            <a:cxnSpLocks/>
            <a:stCxn id="2" idx="6"/>
          </p:cNvCxnSpPr>
          <p:nvPr/>
        </p:nvCxnSpPr>
        <p:spPr>
          <a:xfrm>
            <a:off x="5100435" y="3393046"/>
            <a:ext cx="1161942" cy="6212"/>
          </a:xfrm>
          <a:prstGeom prst="straightConnector1">
            <a:avLst/>
          </a:prstGeom>
          <a:noFill/>
          <a:ln w="9525" cap="flat" cmpd="sng">
            <a:solidFill>
              <a:schemeClr val="accent1"/>
            </a:solidFill>
            <a:prstDash val="solid"/>
            <a:miter lim="800000"/>
            <a:headEnd type="none" w="sm" len="sm"/>
            <a:tailEnd type="triangle" w="med" len="med"/>
          </a:ln>
        </p:spPr>
      </p:cxnSp>
      <p:sp>
        <p:nvSpPr>
          <p:cNvPr id="15" name="TextBox 14">
            <a:extLst>
              <a:ext uri="{FF2B5EF4-FFF2-40B4-BE49-F238E27FC236}">
                <a16:creationId xmlns:a16="http://schemas.microsoft.com/office/drawing/2014/main" id="{036E0EA9-4E38-E93A-1E53-96122513F30E}"/>
              </a:ext>
            </a:extLst>
          </p:cNvPr>
          <p:cNvSpPr txBox="1"/>
          <p:nvPr/>
        </p:nvSpPr>
        <p:spPr>
          <a:xfrm>
            <a:off x="2562739" y="4724400"/>
            <a:ext cx="485261" cy="400110"/>
          </a:xfrm>
          <a:prstGeom prst="rect">
            <a:avLst/>
          </a:prstGeom>
          <a:noFill/>
        </p:spPr>
        <p:txBody>
          <a:bodyPr wrap="none" rtlCol="0">
            <a:spAutoFit/>
          </a:bodyPr>
          <a:lstStyle/>
          <a:p>
            <a:r>
              <a:rPr lang="en-US" dirty="0"/>
              <a:t>…</a:t>
            </a:r>
          </a:p>
        </p:txBody>
      </p:sp>
      <p:sp>
        <p:nvSpPr>
          <p:cNvPr id="16" name="Oval 15">
            <a:extLst>
              <a:ext uri="{FF2B5EF4-FFF2-40B4-BE49-F238E27FC236}">
                <a16:creationId xmlns:a16="http://schemas.microsoft.com/office/drawing/2014/main" id="{68092231-78A9-2390-4FB9-8395FE00BE9E}"/>
              </a:ext>
            </a:extLst>
          </p:cNvPr>
          <p:cNvSpPr/>
          <p:nvPr/>
        </p:nvSpPr>
        <p:spPr bwMode="auto">
          <a:xfrm>
            <a:off x="2577189" y="5215778"/>
            <a:ext cx="384190" cy="389870"/>
          </a:xfrm>
          <a:prstGeom prst="ellipse">
            <a:avLst/>
          </a:prstGeom>
          <a:solidFill>
            <a:srgbClr val="D6DDE5"/>
          </a:solidFill>
          <a:ln w="9525" cap="flat" cmpd="sng" algn="ctr">
            <a:solidFill>
              <a:schemeClr val="tx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8"/>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198C869F-7AE0-2DAA-79A8-A0FE4DF5C400}"/>
              </a:ext>
            </a:extLst>
          </p:cNvPr>
          <p:cNvSpPr txBox="1"/>
          <p:nvPr/>
        </p:nvSpPr>
        <p:spPr>
          <a:xfrm>
            <a:off x="2514600" y="5254823"/>
            <a:ext cx="495649" cy="307777"/>
          </a:xfrm>
          <a:prstGeom prst="rect">
            <a:avLst/>
          </a:prstGeom>
          <a:noFill/>
        </p:spPr>
        <p:txBody>
          <a:bodyPr wrap="none" rtlCol="0">
            <a:spAutoFit/>
          </a:bodyPr>
          <a:lstStyle/>
          <a:p>
            <a:r>
              <a:rPr lang="en-US" sz="1400" b="0" i="1" dirty="0">
                <a:latin typeface="Times New Roman" panose="02020603050405020304" pitchFamily="18" charset="0"/>
                <a:cs typeface="Times New Roman" panose="02020603050405020304" pitchFamily="18" charset="0"/>
              </a:rPr>
              <a:t>x</a:t>
            </a:r>
            <a:r>
              <a:rPr lang="en-US" sz="900" b="0" dirty="0">
                <a:latin typeface="Times New Roman" panose="02020603050405020304" pitchFamily="18" charset="0"/>
                <a:cs typeface="Times New Roman" panose="02020603050405020304" pitchFamily="18" charset="0"/>
              </a:rPr>
              <a:t>1024</a:t>
            </a:r>
            <a:endParaRPr lang="en-US" sz="1400" b="0" dirty="0">
              <a:latin typeface="Times New Roman" panose="02020603050405020304" pitchFamily="18" charset="0"/>
              <a:cs typeface="Times New Roman" panose="02020603050405020304" pitchFamily="18" charset="0"/>
            </a:endParaRPr>
          </a:p>
        </p:txBody>
      </p:sp>
      <p:sp>
        <p:nvSpPr>
          <p:cNvPr id="18" name="Google Shape;409;p56">
            <a:extLst>
              <a:ext uri="{FF2B5EF4-FFF2-40B4-BE49-F238E27FC236}">
                <a16:creationId xmlns:a16="http://schemas.microsoft.com/office/drawing/2014/main" id="{8D9D34B4-AB06-0572-7EDA-7B71DD5939E3}"/>
              </a:ext>
            </a:extLst>
          </p:cNvPr>
          <p:cNvSpPr/>
          <p:nvPr/>
        </p:nvSpPr>
        <p:spPr>
          <a:xfrm>
            <a:off x="4572000" y="3858783"/>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19" name="Google Shape;416;p56">
            <a:extLst>
              <a:ext uri="{FF2B5EF4-FFF2-40B4-BE49-F238E27FC236}">
                <a16:creationId xmlns:a16="http://schemas.microsoft.com/office/drawing/2014/main" id="{1607E4BE-07EC-C205-9EE8-ABC7CB444ECE}"/>
              </a:ext>
            </a:extLst>
          </p:cNvPr>
          <p:cNvCxnSpPr>
            <a:cxnSpLocks/>
            <a:stCxn id="3" idx="6"/>
            <a:endCxn id="18" idx="1"/>
          </p:cNvCxnSpPr>
          <p:nvPr/>
        </p:nvCxnSpPr>
        <p:spPr>
          <a:xfrm>
            <a:off x="2977170" y="2763574"/>
            <a:ext cx="1672198" cy="1177273"/>
          </a:xfrm>
          <a:prstGeom prst="straightConnector1">
            <a:avLst/>
          </a:prstGeom>
          <a:noFill/>
          <a:ln w="9525" cap="flat" cmpd="sng">
            <a:solidFill>
              <a:schemeClr val="accent1"/>
            </a:solidFill>
            <a:prstDash val="solid"/>
            <a:miter lim="800000"/>
            <a:headEnd type="none" w="sm" len="sm"/>
            <a:tailEnd type="triangle" w="med" len="med"/>
          </a:ln>
        </p:spPr>
      </p:cxnSp>
      <p:cxnSp>
        <p:nvCxnSpPr>
          <p:cNvPr id="20" name="Google Shape;417;p56">
            <a:extLst>
              <a:ext uri="{FF2B5EF4-FFF2-40B4-BE49-F238E27FC236}">
                <a16:creationId xmlns:a16="http://schemas.microsoft.com/office/drawing/2014/main" id="{FA4B625B-43F4-6D2F-5832-D3AA53D2D7D1}"/>
              </a:ext>
            </a:extLst>
          </p:cNvPr>
          <p:cNvCxnSpPr>
            <a:cxnSpLocks/>
            <a:stCxn id="4" idx="6"/>
            <a:endCxn id="18" idx="1"/>
          </p:cNvCxnSpPr>
          <p:nvPr/>
        </p:nvCxnSpPr>
        <p:spPr>
          <a:xfrm>
            <a:off x="2977170" y="3303901"/>
            <a:ext cx="1672198" cy="636946"/>
          </a:xfrm>
          <a:prstGeom prst="straightConnector1">
            <a:avLst/>
          </a:prstGeom>
          <a:noFill/>
          <a:ln w="9525" cap="flat" cmpd="sng">
            <a:solidFill>
              <a:schemeClr val="accent1"/>
            </a:solidFill>
            <a:prstDash val="solid"/>
            <a:miter lim="800000"/>
            <a:headEnd type="none" w="sm" len="sm"/>
            <a:tailEnd type="triangle" w="med" len="med"/>
          </a:ln>
        </p:spPr>
      </p:cxnSp>
      <p:cxnSp>
        <p:nvCxnSpPr>
          <p:cNvPr id="21" name="Google Shape;418;p56">
            <a:extLst>
              <a:ext uri="{FF2B5EF4-FFF2-40B4-BE49-F238E27FC236}">
                <a16:creationId xmlns:a16="http://schemas.microsoft.com/office/drawing/2014/main" id="{3EEDE301-1E61-2B83-431A-EBA93FC90986}"/>
              </a:ext>
            </a:extLst>
          </p:cNvPr>
          <p:cNvCxnSpPr>
            <a:cxnSpLocks/>
            <a:stCxn id="5" idx="6"/>
            <a:endCxn id="18" idx="2"/>
          </p:cNvCxnSpPr>
          <p:nvPr/>
        </p:nvCxnSpPr>
        <p:spPr>
          <a:xfrm>
            <a:off x="2977170" y="3906410"/>
            <a:ext cx="1594830" cy="232559"/>
          </a:xfrm>
          <a:prstGeom prst="straightConnector1">
            <a:avLst/>
          </a:prstGeom>
          <a:noFill/>
          <a:ln w="9525" cap="flat" cmpd="sng">
            <a:solidFill>
              <a:schemeClr val="accent1"/>
            </a:solidFill>
            <a:prstDash val="solid"/>
            <a:miter lim="800000"/>
            <a:headEnd type="none" w="sm" len="sm"/>
            <a:tailEnd type="triangle" w="med" len="med"/>
          </a:ln>
        </p:spPr>
      </p:cxnSp>
      <p:cxnSp>
        <p:nvCxnSpPr>
          <p:cNvPr id="22" name="Google Shape;418;p56">
            <a:extLst>
              <a:ext uri="{FF2B5EF4-FFF2-40B4-BE49-F238E27FC236}">
                <a16:creationId xmlns:a16="http://schemas.microsoft.com/office/drawing/2014/main" id="{C37D6992-85E8-B188-0390-031788555D3E}"/>
              </a:ext>
            </a:extLst>
          </p:cNvPr>
          <p:cNvCxnSpPr>
            <a:cxnSpLocks/>
            <a:stCxn id="7" idx="6"/>
            <a:endCxn id="18" idx="2"/>
          </p:cNvCxnSpPr>
          <p:nvPr/>
        </p:nvCxnSpPr>
        <p:spPr>
          <a:xfrm flipV="1">
            <a:off x="2977170" y="4138969"/>
            <a:ext cx="1594830" cy="385538"/>
          </a:xfrm>
          <a:prstGeom prst="straightConnector1">
            <a:avLst/>
          </a:prstGeom>
          <a:noFill/>
          <a:ln w="9525" cap="flat" cmpd="sng">
            <a:solidFill>
              <a:schemeClr val="accent1"/>
            </a:solidFill>
            <a:prstDash val="solid"/>
            <a:miter lim="800000"/>
            <a:headEnd type="none" w="sm" len="sm"/>
            <a:tailEnd type="triangle" w="med" len="med"/>
          </a:ln>
        </p:spPr>
      </p:cxnSp>
      <p:cxnSp>
        <p:nvCxnSpPr>
          <p:cNvPr id="23" name="Google Shape;418;p56">
            <a:extLst>
              <a:ext uri="{FF2B5EF4-FFF2-40B4-BE49-F238E27FC236}">
                <a16:creationId xmlns:a16="http://schemas.microsoft.com/office/drawing/2014/main" id="{89323107-E8C7-23E3-543F-C43B8CECA3A5}"/>
              </a:ext>
            </a:extLst>
          </p:cNvPr>
          <p:cNvCxnSpPr>
            <a:cxnSpLocks/>
            <a:stCxn id="17" idx="3"/>
            <a:endCxn id="18" idx="2"/>
          </p:cNvCxnSpPr>
          <p:nvPr/>
        </p:nvCxnSpPr>
        <p:spPr>
          <a:xfrm flipV="1">
            <a:off x="3010249" y="4138969"/>
            <a:ext cx="1561751" cy="1269743"/>
          </a:xfrm>
          <a:prstGeom prst="straightConnector1">
            <a:avLst/>
          </a:prstGeom>
          <a:noFill/>
          <a:ln w="9525" cap="flat" cmpd="sng">
            <a:solidFill>
              <a:schemeClr val="accent1"/>
            </a:solidFill>
            <a:prstDash val="solid"/>
            <a:miter lim="800000"/>
            <a:headEnd type="none" w="sm" len="sm"/>
            <a:tailEnd type="triangle" w="med" len="med"/>
          </a:ln>
        </p:spPr>
      </p:cxnSp>
      <p:cxnSp>
        <p:nvCxnSpPr>
          <p:cNvPr id="24" name="Google Shape;422;p56">
            <a:extLst>
              <a:ext uri="{FF2B5EF4-FFF2-40B4-BE49-F238E27FC236}">
                <a16:creationId xmlns:a16="http://schemas.microsoft.com/office/drawing/2014/main" id="{D8567A94-FBFA-E10D-434C-C8C2AEE2BCFD}"/>
              </a:ext>
            </a:extLst>
          </p:cNvPr>
          <p:cNvCxnSpPr>
            <a:cxnSpLocks/>
          </p:cNvCxnSpPr>
          <p:nvPr/>
        </p:nvCxnSpPr>
        <p:spPr>
          <a:xfrm flipV="1">
            <a:off x="5091789" y="4138969"/>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25" name="Google Shape;409;p56">
            <a:extLst>
              <a:ext uri="{FF2B5EF4-FFF2-40B4-BE49-F238E27FC236}">
                <a16:creationId xmlns:a16="http://schemas.microsoft.com/office/drawing/2014/main" id="{EFB4F791-B46F-FA48-0894-A3996E3F8427}"/>
              </a:ext>
            </a:extLst>
          </p:cNvPr>
          <p:cNvSpPr/>
          <p:nvPr/>
        </p:nvSpPr>
        <p:spPr>
          <a:xfrm>
            <a:off x="4572000" y="23622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26" name="Google Shape;416;p56">
            <a:extLst>
              <a:ext uri="{FF2B5EF4-FFF2-40B4-BE49-F238E27FC236}">
                <a16:creationId xmlns:a16="http://schemas.microsoft.com/office/drawing/2014/main" id="{583B46E8-C66E-63DA-53AF-562107F8CA7A}"/>
              </a:ext>
            </a:extLst>
          </p:cNvPr>
          <p:cNvCxnSpPr>
            <a:cxnSpLocks/>
            <a:stCxn id="3" idx="6"/>
            <a:endCxn id="25" idx="2"/>
          </p:cNvCxnSpPr>
          <p:nvPr/>
        </p:nvCxnSpPr>
        <p:spPr>
          <a:xfrm flipV="1">
            <a:off x="2977170" y="2642386"/>
            <a:ext cx="1594830" cy="121188"/>
          </a:xfrm>
          <a:prstGeom prst="straightConnector1">
            <a:avLst/>
          </a:prstGeom>
          <a:noFill/>
          <a:ln w="9525" cap="flat" cmpd="sng">
            <a:solidFill>
              <a:schemeClr val="accent1"/>
            </a:solidFill>
            <a:prstDash val="solid"/>
            <a:miter lim="800000"/>
            <a:headEnd type="none" w="sm" len="sm"/>
            <a:tailEnd type="triangle" w="med" len="med"/>
          </a:ln>
        </p:spPr>
      </p:cxnSp>
      <p:cxnSp>
        <p:nvCxnSpPr>
          <p:cNvPr id="27" name="Google Shape;416;p56">
            <a:extLst>
              <a:ext uri="{FF2B5EF4-FFF2-40B4-BE49-F238E27FC236}">
                <a16:creationId xmlns:a16="http://schemas.microsoft.com/office/drawing/2014/main" id="{7827FA52-820D-40C6-1742-4EE277BAED33}"/>
              </a:ext>
            </a:extLst>
          </p:cNvPr>
          <p:cNvCxnSpPr>
            <a:cxnSpLocks/>
            <a:stCxn id="4" idx="6"/>
            <a:endCxn id="25" idx="2"/>
          </p:cNvCxnSpPr>
          <p:nvPr/>
        </p:nvCxnSpPr>
        <p:spPr>
          <a:xfrm flipV="1">
            <a:off x="2977170" y="2642386"/>
            <a:ext cx="1594830" cy="661515"/>
          </a:xfrm>
          <a:prstGeom prst="straightConnector1">
            <a:avLst/>
          </a:prstGeom>
          <a:noFill/>
          <a:ln w="9525" cap="flat" cmpd="sng">
            <a:solidFill>
              <a:schemeClr val="accent1"/>
            </a:solidFill>
            <a:prstDash val="solid"/>
            <a:miter lim="800000"/>
            <a:headEnd type="none" w="sm" len="sm"/>
            <a:tailEnd type="triangle" w="med" len="med"/>
          </a:ln>
        </p:spPr>
      </p:cxnSp>
      <p:cxnSp>
        <p:nvCxnSpPr>
          <p:cNvPr id="28" name="Google Shape;418;p56">
            <a:extLst>
              <a:ext uri="{FF2B5EF4-FFF2-40B4-BE49-F238E27FC236}">
                <a16:creationId xmlns:a16="http://schemas.microsoft.com/office/drawing/2014/main" id="{A2C1E862-CDB4-AA23-629E-E597A63D6A45}"/>
              </a:ext>
            </a:extLst>
          </p:cNvPr>
          <p:cNvCxnSpPr>
            <a:cxnSpLocks/>
            <a:stCxn id="5" idx="6"/>
            <a:endCxn id="25" idx="2"/>
          </p:cNvCxnSpPr>
          <p:nvPr/>
        </p:nvCxnSpPr>
        <p:spPr>
          <a:xfrm flipV="1">
            <a:off x="2977170" y="2642386"/>
            <a:ext cx="1594830" cy="1264024"/>
          </a:xfrm>
          <a:prstGeom prst="straightConnector1">
            <a:avLst/>
          </a:prstGeom>
          <a:noFill/>
          <a:ln w="9525" cap="flat" cmpd="sng">
            <a:solidFill>
              <a:schemeClr val="accent1"/>
            </a:solidFill>
            <a:prstDash val="solid"/>
            <a:miter lim="800000"/>
            <a:headEnd type="none" w="sm" len="sm"/>
            <a:tailEnd type="triangle" w="med" len="med"/>
          </a:ln>
        </p:spPr>
      </p:cxnSp>
      <p:cxnSp>
        <p:nvCxnSpPr>
          <p:cNvPr id="29" name="Google Shape;419;p56">
            <a:extLst>
              <a:ext uri="{FF2B5EF4-FFF2-40B4-BE49-F238E27FC236}">
                <a16:creationId xmlns:a16="http://schemas.microsoft.com/office/drawing/2014/main" id="{8B84A36A-9D31-7A33-072C-3573CDEEAD08}"/>
              </a:ext>
            </a:extLst>
          </p:cNvPr>
          <p:cNvCxnSpPr>
            <a:cxnSpLocks/>
            <a:stCxn id="7" idx="6"/>
          </p:cNvCxnSpPr>
          <p:nvPr/>
        </p:nvCxnSpPr>
        <p:spPr>
          <a:xfrm flipV="1">
            <a:off x="2977170" y="2778352"/>
            <a:ext cx="1554754" cy="1746155"/>
          </a:xfrm>
          <a:prstGeom prst="straightConnector1">
            <a:avLst/>
          </a:prstGeom>
          <a:noFill/>
          <a:ln w="9525" cap="flat" cmpd="sng">
            <a:solidFill>
              <a:schemeClr val="accent1"/>
            </a:solidFill>
            <a:prstDash val="solid"/>
            <a:miter lim="800000"/>
            <a:headEnd type="none" w="sm" len="sm"/>
            <a:tailEnd type="triangle" w="med" len="med"/>
          </a:ln>
        </p:spPr>
      </p:cxnSp>
      <p:cxnSp>
        <p:nvCxnSpPr>
          <p:cNvPr id="30" name="Google Shape;421;p56">
            <a:extLst>
              <a:ext uri="{FF2B5EF4-FFF2-40B4-BE49-F238E27FC236}">
                <a16:creationId xmlns:a16="http://schemas.microsoft.com/office/drawing/2014/main" id="{9DF7C1D6-D4ED-57C6-0BBB-18604C3A7FBD}"/>
              </a:ext>
            </a:extLst>
          </p:cNvPr>
          <p:cNvCxnSpPr>
            <a:cxnSpLocks/>
            <a:stCxn id="17" idx="3"/>
            <a:endCxn id="25" idx="3"/>
          </p:cNvCxnSpPr>
          <p:nvPr/>
        </p:nvCxnSpPr>
        <p:spPr>
          <a:xfrm flipV="1">
            <a:off x="3010249" y="2840507"/>
            <a:ext cx="1639119" cy="2568205"/>
          </a:xfrm>
          <a:prstGeom prst="straightConnector1">
            <a:avLst/>
          </a:prstGeom>
          <a:noFill/>
          <a:ln w="9525" cap="flat" cmpd="sng">
            <a:solidFill>
              <a:schemeClr val="accent1"/>
            </a:solidFill>
            <a:prstDash val="solid"/>
            <a:miter lim="800000"/>
            <a:headEnd type="none" w="sm" len="sm"/>
            <a:tailEnd type="triangle" w="med" len="med"/>
          </a:ln>
        </p:spPr>
      </p:cxnSp>
      <p:cxnSp>
        <p:nvCxnSpPr>
          <p:cNvPr id="31" name="Google Shape;422;p56">
            <a:extLst>
              <a:ext uri="{FF2B5EF4-FFF2-40B4-BE49-F238E27FC236}">
                <a16:creationId xmlns:a16="http://schemas.microsoft.com/office/drawing/2014/main" id="{CC7A4B45-18BB-C3DC-CEDD-9DF2CB6E8345}"/>
              </a:ext>
            </a:extLst>
          </p:cNvPr>
          <p:cNvCxnSpPr>
            <a:cxnSpLocks/>
          </p:cNvCxnSpPr>
          <p:nvPr/>
        </p:nvCxnSpPr>
        <p:spPr>
          <a:xfrm>
            <a:off x="5091789" y="2636073"/>
            <a:ext cx="1170588" cy="14948"/>
          </a:xfrm>
          <a:prstGeom prst="straightConnector1">
            <a:avLst/>
          </a:prstGeom>
          <a:noFill/>
          <a:ln w="9525" cap="flat" cmpd="sng">
            <a:solidFill>
              <a:schemeClr val="accent1"/>
            </a:solidFill>
            <a:prstDash val="solid"/>
            <a:miter lim="800000"/>
            <a:headEnd type="none" w="sm" len="sm"/>
            <a:tailEnd type="triangle" w="med" len="med"/>
          </a:ln>
        </p:spPr>
      </p:cxnSp>
      <p:sp>
        <p:nvSpPr>
          <p:cNvPr id="32" name="TextBox 31">
            <a:extLst>
              <a:ext uri="{FF2B5EF4-FFF2-40B4-BE49-F238E27FC236}">
                <a16:creationId xmlns:a16="http://schemas.microsoft.com/office/drawing/2014/main" id="{2CD25E53-7F5C-326D-BEC4-F16FBE0DF32B}"/>
              </a:ext>
            </a:extLst>
          </p:cNvPr>
          <p:cNvSpPr txBox="1"/>
          <p:nvPr/>
        </p:nvSpPr>
        <p:spPr>
          <a:xfrm>
            <a:off x="6267120" y="3147633"/>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2</a:t>
            </a:r>
            <a:endParaRPr lang="en-US" b="0" dirty="0">
              <a:latin typeface="Times New Roman" panose="02020603050405020304" pitchFamily="18" charset="0"/>
              <a:cs typeface="Times New Roman" panose="02020603050405020304" pitchFamily="18" charset="0"/>
            </a:endParaRPr>
          </a:p>
        </p:txBody>
      </p:sp>
      <p:sp>
        <p:nvSpPr>
          <p:cNvPr id="33" name="TextBox 32">
            <a:extLst>
              <a:ext uri="{FF2B5EF4-FFF2-40B4-BE49-F238E27FC236}">
                <a16:creationId xmlns:a16="http://schemas.microsoft.com/office/drawing/2014/main" id="{F9B4F283-27AF-BEF0-133F-123F8A5CA2A4}"/>
              </a:ext>
            </a:extLst>
          </p:cNvPr>
          <p:cNvSpPr txBox="1"/>
          <p:nvPr/>
        </p:nvSpPr>
        <p:spPr>
          <a:xfrm>
            <a:off x="6258474" y="3874649"/>
            <a:ext cx="369012"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3</a:t>
            </a:r>
            <a:endParaRPr lang="en-US" b="0" dirty="0">
              <a:latin typeface="Times New Roman" panose="02020603050405020304" pitchFamily="18" charset="0"/>
              <a:cs typeface="Times New Roman" panose="02020603050405020304" pitchFamily="18" charset="0"/>
            </a:endParaRPr>
          </a:p>
        </p:txBody>
      </p:sp>
      <p:sp>
        <p:nvSpPr>
          <p:cNvPr id="34" name="TextBox 33">
            <a:extLst>
              <a:ext uri="{FF2B5EF4-FFF2-40B4-BE49-F238E27FC236}">
                <a16:creationId xmlns:a16="http://schemas.microsoft.com/office/drawing/2014/main" id="{E14B0746-1970-86BC-869C-F6B1984D7397}"/>
              </a:ext>
            </a:extLst>
          </p:cNvPr>
          <p:cNvSpPr txBox="1"/>
          <p:nvPr/>
        </p:nvSpPr>
        <p:spPr>
          <a:xfrm>
            <a:off x="6258474" y="2390660"/>
            <a:ext cx="37542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he-IL" sz="1100" b="0" dirty="0">
                <a:latin typeface="Times New Roman" panose="02020603050405020304" pitchFamily="18" charset="0"/>
                <a:cs typeface="Times New Roman" panose="02020603050405020304" pitchFamily="18" charset="0"/>
              </a:rPr>
              <a:t>1</a:t>
            </a:r>
            <a:endParaRPr lang="en-US" b="0" dirty="0">
              <a:latin typeface="Times New Roman" panose="02020603050405020304" pitchFamily="18" charset="0"/>
              <a:cs typeface="Times New Roman" panose="02020603050405020304" pitchFamily="18" charset="0"/>
            </a:endParaRPr>
          </a:p>
        </p:txBody>
      </p:sp>
      <p:sp>
        <p:nvSpPr>
          <p:cNvPr id="40" name="Google Shape;409;p56">
            <a:extLst>
              <a:ext uri="{FF2B5EF4-FFF2-40B4-BE49-F238E27FC236}">
                <a16:creationId xmlns:a16="http://schemas.microsoft.com/office/drawing/2014/main" id="{0C912F61-F029-8A30-FD8E-8DFF5D47027B}"/>
              </a:ext>
            </a:extLst>
          </p:cNvPr>
          <p:cNvSpPr/>
          <p:nvPr/>
        </p:nvSpPr>
        <p:spPr>
          <a:xfrm>
            <a:off x="4572000" y="5181600"/>
            <a:ext cx="528300" cy="560371"/>
          </a:xfrm>
          <a:prstGeom prst="ellipse">
            <a:avLst/>
          </a:prstGeom>
          <a:blipFill rotWithShape="1">
            <a:blip r:embed="rId3">
              <a:alphaModFix/>
            </a:blip>
            <a:stretch>
              <a:fillRect/>
            </a:stretch>
          </a:blipFill>
          <a:ln>
            <a:solidFill>
              <a:schemeClr val="tx1"/>
            </a:solidFill>
          </a:ln>
        </p:spPr>
        <p:txBody>
          <a:bodyPr spcFirstLastPara="1" wrap="square" lIns="68575" tIns="34275" rIns="68575" bIns="34275" anchor="t" anchorCtr="0">
            <a:noAutofit/>
          </a:bodyPr>
          <a:lstStyle/>
          <a:p>
            <a:pPr marL="0" marR="0" lvl="0" indent="0" algn="l" rtl="0">
              <a:spcBef>
                <a:spcPts val="0"/>
              </a:spcBef>
              <a:spcAft>
                <a:spcPts val="0"/>
              </a:spcAft>
              <a:buNone/>
            </a:pPr>
            <a:r>
              <a:rPr lang="en" sz="1400" dirty="0">
                <a:latin typeface="Calibri"/>
                <a:ea typeface="Calibri"/>
                <a:cs typeface="Calibri"/>
                <a:sym typeface="Calibri"/>
              </a:rPr>
              <a:t> </a:t>
            </a:r>
            <a:endParaRPr sz="1100" dirty="0"/>
          </a:p>
        </p:txBody>
      </p:sp>
      <p:cxnSp>
        <p:nvCxnSpPr>
          <p:cNvPr id="41" name="Google Shape;422;p56">
            <a:extLst>
              <a:ext uri="{FF2B5EF4-FFF2-40B4-BE49-F238E27FC236}">
                <a16:creationId xmlns:a16="http://schemas.microsoft.com/office/drawing/2014/main" id="{E41EDA7E-8826-0BF5-A188-AFDFBA97AE26}"/>
              </a:ext>
            </a:extLst>
          </p:cNvPr>
          <p:cNvCxnSpPr>
            <a:cxnSpLocks/>
          </p:cNvCxnSpPr>
          <p:nvPr/>
        </p:nvCxnSpPr>
        <p:spPr>
          <a:xfrm flipV="1">
            <a:off x="5091789" y="5461786"/>
            <a:ext cx="1170588" cy="1098"/>
          </a:xfrm>
          <a:prstGeom prst="straightConnector1">
            <a:avLst/>
          </a:prstGeom>
          <a:noFill/>
          <a:ln w="9525" cap="flat" cmpd="sng">
            <a:solidFill>
              <a:schemeClr val="accent1"/>
            </a:solidFill>
            <a:prstDash val="solid"/>
            <a:miter lim="800000"/>
            <a:headEnd type="none" w="sm" len="sm"/>
            <a:tailEnd type="triangle" w="med" len="med"/>
          </a:ln>
        </p:spPr>
      </p:cxnSp>
      <p:sp>
        <p:nvSpPr>
          <p:cNvPr id="42" name="TextBox 41">
            <a:extLst>
              <a:ext uri="{FF2B5EF4-FFF2-40B4-BE49-F238E27FC236}">
                <a16:creationId xmlns:a16="http://schemas.microsoft.com/office/drawing/2014/main" id="{6A1AA527-5F4C-61EE-381D-6C6BAB9211C5}"/>
              </a:ext>
            </a:extLst>
          </p:cNvPr>
          <p:cNvSpPr txBox="1"/>
          <p:nvPr/>
        </p:nvSpPr>
        <p:spPr>
          <a:xfrm>
            <a:off x="6258474" y="5197466"/>
            <a:ext cx="439544" cy="400110"/>
          </a:xfrm>
          <a:prstGeom prst="rect">
            <a:avLst/>
          </a:prstGeom>
          <a:noFill/>
        </p:spPr>
        <p:txBody>
          <a:bodyPr wrap="none" rtlCol="0">
            <a:spAutoFit/>
          </a:bodyPr>
          <a:lstStyle/>
          <a:p>
            <a:r>
              <a:rPr lang="en-US" b="0" i="1" dirty="0">
                <a:latin typeface="Times New Roman" panose="02020603050405020304" pitchFamily="18" charset="0"/>
                <a:cs typeface="Times New Roman" panose="02020603050405020304" pitchFamily="18" charset="0"/>
              </a:rPr>
              <a:t>y</a:t>
            </a:r>
            <a:r>
              <a:rPr lang="en-US" sz="1100" b="0" dirty="0">
                <a:latin typeface="Times New Roman" panose="02020603050405020304" pitchFamily="18" charset="0"/>
                <a:cs typeface="Times New Roman" panose="02020603050405020304" pitchFamily="18" charset="0"/>
              </a:rPr>
              <a:t>10</a:t>
            </a:r>
            <a:endParaRPr lang="en-US" b="0" dirty="0">
              <a:latin typeface="Times New Roman" panose="02020603050405020304" pitchFamily="18" charset="0"/>
              <a:cs typeface="Times New Roman" panose="02020603050405020304" pitchFamily="18" charset="0"/>
            </a:endParaRPr>
          </a:p>
        </p:txBody>
      </p:sp>
      <p:sp>
        <p:nvSpPr>
          <p:cNvPr id="43" name="TextBox 42">
            <a:extLst>
              <a:ext uri="{FF2B5EF4-FFF2-40B4-BE49-F238E27FC236}">
                <a16:creationId xmlns:a16="http://schemas.microsoft.com/office/drawing/2014/main" id="{630DBBFC-15C0-AFEC-A1EB-C1869F6F161A}"/>
              </a:ext>
            </a:extLst>
          </p:cNvPr>
          <p:cNvSpPr txBox="1"/>
          <p:nvPr/>
        </p:nvSpPr>
        <p:spPr>
          <a:xfrm>
            <a:off x="4572000" y="4495800"/>
            <a:ext cx="441146" cy="400110"/>
          </a:xfrm>
          <a:prstGeom prst="rect">
            <a:avLst/>
          </a:prstGeom>
          <a:noFill/>
        </p:spPr>
        <p:txBody>
          <a:bodyPr wrap="none" rtlCol="0">
            <a:spAutoFit/>
          </a:bodyPr>
          <a:lstStyle/>
          <a:p>
            <a:r>
              <a:rPr lang="en-US" dirty="0"/>
              <a:t>…</a:t>
            </a:r>
          </a:p>
        </p:txBody>
      </p:sp>
      <p:cxnSp>
        <p:nvCxnSpPr>
          <p:cNvPr id="47" name="Google Shape;418;p56">
            <a:extLst>
              <a:ext uri="{FF2B5EF4-FFF2-40B4-BE49-F238E27FC236}">
                <a16:creationId xmlns:a16="http://schemas.microsoft.com/office/drawing/2014/main" id="{DF44D5BD-B0B8-53E4-FB1E-A625B78043FE}"/>
              </a:ext>
            </a:extLst>
          </p:cNvPr>
          <p:cNvCxnSpPr>
            <a:cxnSpLocks/>
            <a:stCxn id="17" idx="3"/>
            <a:endCxn id="40" idx="2"/>
          </p:cNvCxnSpPr>
          <p:nvPr/>
        </p:nvCxnSpPr>
        <p:spPr>
          <a:xfrm>
            <a:off x="3010249" y="5408712"/>
            <a:ext cx="1561751" cy="53074"/>
          </a:xfrm>
          <a:prstGeom prst="straightConnector1">
            <a:avLst/>
          </a:prstGeom>
          <a:noFill/>
          <a:ln w="9525" cap="flat" cmpd="sng">
            <a:solidFill>
              <a:schemeClr val="accent1"/>
            </a:solidFill>
            <a:prstDash val="solid"/>
            <a:miter lim="800000"/>
            <a:headEnd type="none" w="sm" len="sm"/>
            <a:tailEnd type="triangle" w="med" len="med"/>
          </a:ln>
        </p:spPr>
      </p:cxnSp>
      <p:cxnSp>
        <p:nvCxnSpPr>
          <p:cNvPr id="50" name="Google Shape;418;p56">
            <a:extLst>
              <a:ext uri="{FF2B5EF4-FFF2-40B4-BE49-F238E27FC236}">
                <a16:creationId xmlns:a16="http://schemas.microsoft.com/office/drawing/2014/main" id="{AAC20052-5A0B-27C8-4A98-B407DEF51453}"/>
              </a:ext>
            </a:extLst>
          </p:cNvPr>
          <p:cNvCxnSpPr>
            <a:cxnSpLocks/>
            <a:stCxn id="7" idx="6"/>
            <a:endCxn id="40" idx="1"/>
          </p:cNvCxnSpPr>
          <p:nvPr/>
        </p:nvCxnSpPr>
        <p:spPr>
          <a:xfrm>
            <a:off x="2977170" y="4524507"/>
            <a:ext cx="1672198" cy="739157"/>
          </a:xfrm>
          <a:prstGeom prst="straightConnector1">
            <a:avLst/>
          </a:prstGeom>
          <a:noFill/>
          <a:ln w="9525" cap="flat" cmpd="sng">
            <a:solidFill>
              <a:schemeClr val="accent1"/>
            </a:solidFill>
            <a:prstDash val="solid"/>
            <a:miter lim="800000"/>
            <a:headEnd type="none" w="sm" len="sm"/>
            <a:tailEnd type="triangle" w="med" len="med"/>
          </a:ln>
        </p:spPr>
      </p:cxnSp>
      <p:cxnSp>
        <p:nvCxnSpPr>
          <p:cNvPr id="53" name="Google Shape;418;p56">
            <a:extLst>
              <a:ext uri="{FF2B5EF4-FFF2-40B4-BE49-F238E27FC236}">
                <a16:creationId xmlns:a16="http://schemas.microsoft.com/office/drawing/2014/main" id="{8D51FED1-CE06-1ED0-5EF0-72794B5D203A}"/>
              </a:ext>
            </a:extLst>
          </p:cNvPr>
          <p:cNvCxnSpPr>
            <a:cxnSpLocks/>
            <a:stCxn id="5" idx="6"/>
            <a:endCxn id="40" idx="1"/>
          </p:cNvCxnSpPr>
          <p:nvPr/>
        </p:nvCxnSpPr>
        <p:spPr>
          <a:xfrm>
            <a:off x="2977170" y="3906410"/>
            <a:ext cx="1672198" cy="1357254"/>
          </a:xfrm>
          <a:prstGeom prst="straightConnector1">
            <a:avLst/>
          </a:prstGeom>
          <a:noFill/>
          <a:ln w="9525" cap="flat" cmpd="sng">
            <a:solidFill>
              <a:schemeClr val="accent1"/>
            </a:solidFill>
            <a:prstDash val="solid"/>
            <a:miter lim="800000"/>
            <a:headEnd type="none" w="sm" len="sm"/>
            <a:tailEnd type="triangle" w="med" len="med"/>
          </a:ln>
        </p:spPr>
      </p:cxnSp>
      <p:cxnSp>
        <p:nvCxnSpPr>
          <p:cNvPr id="56" name="Google Shape;417;p56">
            <a:extLst>
              <a:ext uri="{FF2B5EF4-FFF2-40B4-BE49-F238E27FC236}">
                <a16:creationId xmlns:a16="http://schemas.microsoft.com/office/drawing/2014/main" id="{9AB56523-EDAB-1511-A58C-AE38EB458553}"/>
              </a:ext>
            </a:extLst>
          </p:cNvPr>
          <p:cNvCxnSpPr>
            <a:cxnSpLocks/>
            <a:stCxn id="4" idx="6"/>
            <a:endCxn id="40" idx="1"/>
          </p:cNvCxnSpPr>
          <p:nvPr/>
        </p:nvCxnSpPr>
        <p:spPr>
          <a:xfrm>
            <a:off x="2977170" y="3303901"/>
            <a:ext cx="1672198" cy="1959763"/>
          </a:xfrm>
          <a:prstGeom prst="straightConnector1">
            <a:avLst/>
          </a:prstGeom>
          <a:noFill/>
          <a:ln w="9525" cap="flat" cmpd="sng">
            <a:solidFill>
              <a:schemeClr val="accent1"/>
            </a:solidFill>
            <a:prstDash val="solid"/>
            <a:miter lim="800000"/>
            <a:headEnd type="none" w="sm" len="sm"/>
            <a:tailEnd type="triangle" w="med" len="med"/>
          </a:ln>
        </p:spPr>
      </p:cxnSp>
      <p:cxnSp>
        <p:nvCxnSpPr>
          <p:cNvPr id="59" name="Google Shape;416;p56">
            <a:extLst>
              <a:ext uri="{FF2B5EF4-FFF2-40B4-BE49-F238E27FC236}">
                <a16:creationId xmlns:a16="http://schemas.microsoft.com/office/drawing/2014/main" id="{3D1B6A1B-04D4-274E-BF8A-175CE0E24662}"/>
              </a:ext>
            </a:extLst>
          </p:cNvPr>
          <p:cNvCxnSpPr>
            <a:cxnSpLocks/>
            <a:stCxn id="3" idx="6"/>
            <a:endCxn id="40" idx="1"/>
          </p:cNvCxnSpPr>
          <p:nvPr/>
        </p:nvCxnSpPr>
        <p:spPr>
          <a:xfrm>
            <a:off x="2977170" y="2763574"/>
            <a:ext cx="1672198" cy="2500090"/>
          </a:xfrm>
          <a:prstGeom prst="straightConnector1">
            <a:avLst/>
          </a:prstGeom>
          <a:noFill/>
          <a:ln w="9525" cap="flat" cmpd="sng">
            <a:solidFill>
              <a:schemeClr val="accent1"/>
            </a:solidFill>
            <a:prstDash val="solid"/>
            <a:miter lim="800000"/>
            <a:headEnd type="none" w="sm" len="sm"/>
            <a:tailEnd type="triangle" w="med" len="med"/>
          </a:ln>
        </p:spPr>
      </p:cxnSp>
      <p:pic>
        <p:nvPicPr>
          <p:cNvPr id="44" name="Picture 2">
            <a:extLst>
              <a:ext uri="{FF2B5EF4-FFF2-40B4-BE49-F238E27FC236}">
                <a16:creationId xmlns:a16="http://schemas.microsoft.com/office/drawing/2014/main" id="{5E4ED1CA-746C-9C00-A81C-8523222980E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267111"/>
            <a:ext cx="9144000" cy="966787"/>
          </a:xfrm>
          <a:prstGeom prst="rect">
            <a:avLst/>
          </a:prstGeom>
          <a:noFill/>
          <a:extLst>
            <a:ext uri="{909E8E84-426E-40DD-AFC4-6F175D3DCCD1}">
              <a14:hiddenFill xmlns:a14="http://schemas.microsoft.com/office/drawing/2010/main">
                <a:solidFill>
                  <a:srgbClr val="FFFFFF"/>
                </a:solidFill>
              </a14:hiddenFill>
            </a:ext>
          </a:extLst>
        </p:spPr>
      </p:pic>
      <p:sp>
        <p:nvSpPr>
          <p:cNvPr id="45" name="Rectangle 89">
            <a:extLst>
              <a:ext uri="{FF2B5EF4-FFF2-40B4-BE49-F238E27FC236}">
                <a16:creationId xmlns:a16="http://schemas.microsoft.com/office/drawing/2014/main" id="{6BFA1672-06FD-F8DA-446D-F1AAEE072525}"/>
              </a:ext>
            </a:extLst>
          </p:cNvPr>
          <p:cNvSpPr txBox="1">
            <a:spLocks noChangeArrowheads="1"/>
          </p:cNvSpPr>
          <p:nvPr/>
        </p:nvSpPr>
        <p:spPr bwMode="auto">
          <a:xfrm>
            <a:off x="371564" y="736726"/>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If we do this for each neuron, we get:</a:t>
            </a:r>
            <a:endParaRPr lang="en-US" altLang="en-US" dirty="0"/>
          </a:p>
        </p:txBody>
      </p:sp>
      <p:sp>
        <p:nvSpPr>
          <p:cNvPr id="46" name="Rectangle 89">
            <a:extLst>
              <a:ext uri="{FF2B5EF4-FFF2-40B4-BE49-F238E27FC236}">
                <a16:creationId xmlns:a16="http://schemas.microsoft.com/office/drawing/2014/main" id="{8188D363-E7F7-8EE9-4FF7-7B0B840BB464}"/>
              </a:ext>
            </a:extLst>
          </p:cNvPr>
          <p:cNvSpPr txBox="1">
            <a:spLocks noChangeArrowheads="1"/>
          </p:cNvSpPr>
          <p:nvPr/>
        </p:nvSpPr>
        <p:spPr bwMode="auto">
          <a:xfrm>
            <a:off x="340605" y="5902410"/>
            <a:ext cx="86106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defPPr>
              <a:defRPr lang="he-IL"/>
            </a:defPPr>
            <a:lvl1pPr marL="0" indent="0">
              <a:spcBef>
                <a:spcPct val="60000"/>
              </a:spcBef>
              <a:buClr>
                <a:schemeClr val="tx1"/>
              </a:buClr>
              <a:buSzPct val="100000"/>
              <a:buFont typeface="Arial" charset="0"/>
              <a:buNone/>
              <a:defRPr sz="1800" b="0" kern="0">
                <a:latin typeface="Times New Roman" panose="02020603050405020304" pitchFamily="18" charset="0"/>
                <a:cs typeface="Times New Roman" panose="02020603050405020304" pitchFamily="18" charset="0"/>
              </a:defRPr>
            </a:lvl1pPr>
            <a:lvl2pPr marL="742950" indent="-285750">
              <a:spcBef>
                <a:spcPct val="60000"/>
              </a:spcBef>
              <a:buClr>
                <a:schemeClr val="tx1"/>
              </a:buClr>
              <a:buSzPct val="75000"/>
              <a:buFont typeface="Wingdings" charset="2"/>
              <a:buChar char="Ø"/>
              <a:defRPr sz="1600">
                <a:latin typeface="Times New Roman" charset="0"/>
                <a:ea typeface="Times New Roman" charset="0"/>
                <a:cs typeface="Times New Roman" charset="0"/>
              </a:defRPr>
            </a:lvl2pPr>
            <a:lvl3pPr marL="1143000" indent="-228600">
              <a:spcBef>
                <a:spcPct val="20000"/>
              </a:spcBef>
              <a:buClr>
                <a:schemeClr val="tx1"/>
              </a:buClr>
              <a:buSzPct val="75000"/>
              <a:buFont typeface="Arial" charset="0"/>
              <a:buChar char="•"/>
              <a:defRPr sz="1600">
                <a:latin typeface="Times New Roman" charset="0"/>
                <a:ea typeface="Times New Roman" charset="0"/>
                <a:cs typeface="Times New Roman" charset="0"/>
              </a:defRPr>
            </a:lvl3pPr>
            <a:lvl4pPr marL="16002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4pPr>
            <a:lvl5pPr marL="2057400" indent="-228600">
              <a:spcBef>
                <a:spcPct val="20000"/>
              </a:spcBef>
              <a:buClr>
                <a:schemeClr val="tx1"/>
              </a:buClr>
              <a:buSzPct val="100000"/>
              <a:buFont typeface="Arial" charset="0"/>
              <a:buChar char="•"/>
              <a:defRPr sz="1600">
                <a:latin typeface="Times New Roman" charset="0"/>
                <a:ea typeface="Times New Roman" charset="0"/>
                <a:cs typeface="Times New Roman" charset="0"/>
              </a:defRPr>
            </a:lvl5pPr>
            <a:lvl6pPr marL="2514600" indent="-228600" eaLnBrk="0" fontAlgn="base" hangingPunct="0">
              <a:spcBef>
                <a:spcPct val="20000"/>
              </a:spcBef>
              <a:spcAft>
                <a:spcPct val="0"/>
              </a:spcAft>
              <a:buClr>
                <a:srgbClr val="003300"/>
              </a:buClr>
              <a:buSzPct val="100000"/>
              <a:buFont typeface="Wingdings" pitchFamily="2" charset="2"/>
              <a:buChar char="n"/>
              <a:defRPr sz="1600">
                <a:latin typeface="+mn-lt"/>
              </a:defRPr>
            </a:lvl6pPr>
            <a:lvl7pPr marL="2971800" indent="-228600" eaLnBrk="0" fontAlgn="base" hangingPunct="0">
              <a:spcBef>
                <a:spcPct val="20000"/>
              </a:spcBef>
              <a:spcAft>
                <a:spcPct val="0"/>
              </a:spcAft>
              <a:buClr>
                <a:srgbClr val="003300"/>
              </a:buClr>
              <a:buSzPct val="100000"/>
              <a:buFont typeface="Wingdings" pitchFamily="2" charset="2"/>
              <a:buChar char="n"/>
              <a:defRPr sz="1600">
                <a:latin typeface="+mn-lt"/>
              </a:defRPr>
            </a:lvl7pPr>
            <a:lvl8pPr marL="3429000" indent="-228600" eaLnBrk="0" fontAlgn="base" hangingPunct="0">
              <a:spcBef>
                <a:spcPct val="20000"/>
              </a:spcBef>
              <a:spcAft>
                <a:spcPct val="0"/>
              </a:spcAft>
              <a:buClr>
                <a:srgbClr val="003300"/>
              </a:buClr>
              <a:buSzPct val="100000"/>
              <a:buFont typeface="Wingdings" pitchFamily="2" charset="2"/>
              <a:buChar char="n"/>
              <a:defRPr sz="1600">
                <a:latin typeface="+mn-lt"/>
              </a:defRPr>
            </a:lvl8pPr>
            <a:lvl9pPr marL="3886200" indent="-228600" eaLnBrk="0" fontAlgn="base" hangingPunct="0">
              <a:spcBef>
                <a:spcPct val="20000"/>
              </a:spcBef>
              <a:spcAft>
                <a:spcPct val="0"/>
              </a:spcAft>
              <a:buClr>
                <a:srgbClr val="003300"/>
              </a:buClr>
              <a:buSzPct val="100000"/>
              <a:buFont typeface="Wingdings" pitchFamily="2" charset="2"/>
              <a:buChar char="n"/>
              <a:defRPr sz="1600">
                <a:latin typeface="+mn-lt"/>
              </a:defRPr>
            </a:lvl9pPr>
          </a:lstStyle>
          <a:p>
            <a:r>
              <a:rPr lang="en-US" dirty="0"/>
              <a:t>The network learned the “average” picture for every object. </a:t>
            </a:r>
            <a:endParaRPr lang="en-US" altLang="en-US" dirty="0"/>
          </a:p>
        </p:txBody>
      </p:sp>
      <p:sp>
        <p:nvSpPr>
          <p:cNvPr id="6" name="Footer Placeholder 5">
            <a:extLst>
              <a:ext uri="{FF2B5EF4-FFF2-40B4-BE49-F238E27FC236}">
                <a16:creationId xmlns:a16="http://schemas.microsoft.com/office/drawing/2014/main" id="{B59CEEFA-773B-D014-40CA-C3F134D2622A}"/>
              </a:ext>
            </a:extLst>
          </p:cNvPr>
          <p:cNvSpPr>
            <a:spLocks noGrp="1"/>
          </p:cNvSpPr>
          <p:nvPr>
            <p:ph type="ftr" sz="quarter" idx="4294967295"/>
          </p:nvPr>
        </p:nvSpPr>
        <p:spPr>
          <a:xfrm>
            <a:off x="3028950" y="6356350"/>
            <a:ext cx="3086100" cy="365125"/>
          </a:xfrm>
          <a:prstGeom prst="rect">
            <a:avLst/>
          </a:prstGeom>
        </p:spPr>
        <p:txBody>
          <a:bodyPr/>
          <a:lstStyle/>
          <a:p>
            <a:endParaRPr lang="en-US" dirty="0"/>
          </a:p>
        </p:txBody>
      </p:sp>
    </p:spTree>
    <p:extLst>
      <p:ext uri="{BB962C8B-B14F-4D97-AF65-F5344CB8AC3E}">
        <p14:creationId xmlns:p14="http://schemas.microsoft.com/office/powerpoint/2010/main" val="10921709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7FC9097-88B6-CB5D-41B8-3F240FB5F753}"/>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1D3F225F-E994-FB88-5787-3FB703DEC6D4}"/>
              </a:ext>
            </a:extLst>
          </p:cNvPr>
          <p:cNvSpPr>
            <a:spLocks noGrp="1" noChangeArrowheads="1"/>
          </p:cNvSpPr>
          <p:nvPr>
            <p:ph type="title"/>
          </p:nvPr>
        </p:nvSpPr>
        <p:spPr/>
        <p:txBody>
          <a:bodyPr/>
          <a:lstStyle/>
          <a:p>
            <a:pPr>
              <a:defRPr/>
            </a:pPr>
            <a:r>
              <a:rPr lang="en-US" dirty="0">
                <a:cs typeface="+mj-cs"/>
              </a:rPr>
              <a:t>Back to elephant detection</a:t>
            </a:r>
          </a:p>
        </p:txBody>
      </p:sp>
      <p:sp>
        <p:nvSpPr>
          <p:cNvPr id="25" name="Rectangle 89">
            <a:extLst>
              <a:ext uri="{FF2B5EF4-FFF2-40B4-BE49-F238E27FC236}">
                <a16:creationId xmlns:a16="http://schemas.microsoft.com/office/drawing/2014/main" id="{E2ED880E-1784-B971-5668-71F5DCE6E783}"/>
              </a:ext>
            </a:extLst>
          </p:cNvPr>
          <p:cNvSpPr txBox="1">
            <a:spLocks noChangeArrowheads="1"/>
          </p:cNvSpPr>
          <p:nvPr/>
        </p:nvSpPr>
        <p:spPr bwMode="auto">
          <a:xfrm>
            <a:off x="228600" y="890418"/>
            <a:ext cx="8839200" cy="1128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marL="0" indent="0">
              <a:buNone/>
            </a:pPr>
            <a:r>
              <a:rPr lang="en-US" altLang="en-US" sz="2400" b="0" kern="0" dirty="0">
                <a:latin typeface="Times New Roman" panose="02020603050405020304" pitchFamily="18" charset="0"/>
                <a:ea typeface="ＭＳ Ｐゴシック" charset="-128"/>
                <a:cs typeface="Times New Roman" panose="02020603050405020304" pitchFamily="18" charset="0"/>
              </a:rPr>
              <a:t>We use a similar technique.</a:t>
            </a:r>
            <a:endParaRPr lang="en-US" sz="2400" b="0" dirty="0"/>
          </a:p>
        </p:txBody>
      </p:sp>
      <p:pic>
        <p:nvPicPr>
          <p:cNvPr id="2" name="Picture 4">
            <a:extLst>
              <a:ext uri="{FF2B5EF4-FFF2-40B4-BE49-F238E27FC236}">
                <a16:creationId xmlns:a16="http://schemas.microsoft.com/office/drawing/2014/main" id="{CE78BAC0-5907-88E6-C53A-371FC17DAF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9800" y="1848531"/>
            <a:ext cx="3381928" cy="301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5979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B154EF73-BBCF-FD94-7E17-2C5518D9BE3A}"/>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86DA8E4-DFF5-4A4B-F5B3-7F47244A7D10}"/>
              </a:ext>
            </a:extLst>
          </p:cNvPr>
          <p:cNvSpPr>
            <a:spLocks noGrp="1" noChangeArrowheads="1"/>
          </p:cNvSpPr>
          <p:nvPr>
            <p:ph type="title"/>
          </p:nvPr>
        </p:nvSpPr>
        <p:spPr/>
        <p:txBody>
          <a:bodyPr/>
          <a:lstStyle/>
          <a:p>
            <a:pPr>
              <a:defRPr/>
            </a:pPr>
            <a:r>
              <a:rPr lang="en-US" dirty="0">
                <a:cs typeface="+mj-cs"/>
              </a:rPr>
              <a:t>This is just the beginning…</a:t>
            </a:r>
          </a:p>
        </p:txBody>
      </p:sp>
      <p:sp>
        <p:nvSpPr>
          <p:cNvPr id="25" name="Rectangle 89">
            <a:extLst>
              <a:ext uri="{FF2B5EF4-FFF2-40B4-BE49-F238E27FC236}">
                <a16:creationId xmlns:a16="http://schemas.microsoft.com/office/drawing/2014/main" id="{35FA57C0-F5F6-D0F8-CE65-FD155A5B4C4B}"/>
              </a:ext>
            </a:extLst>
          </p:cNvPr>
          <p:cNvSpPr txBox="1">
            <a:spLocks noChangeArrowheads="1"/>
          </p:cNvSpPr>
          <p:nvPr/>
        </p:nvSpPr>
        <p:spPr bwMode="auto">
          <a:xfrm>
            <a:off x="228600" y="914400"/>
            <a:ext cx="861060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2075" tIns="46038" rIns="92075" bIns="46038" numCol="1" anchor="t" anchorCtr="0" compatLnSpc="1">
            <a:prstTxWarp prst="textNoShape">
              <a:avLst/>
            </a:prstTxWarp>
          </a:bodyPr>
          <a:lstStyle>
            <a:lvl1pPr marL="342900" indent="-342900" algn="l" rtl="0" eaLnBrk="0" fontAlgn="base" hangingPunct="0">
              <a:spcBef>
                <a:spcPct val="60000"/>
              </a:spcBef>
              <a:spcAft>
                <a:spcPct val="0"/>
              </a:spcAft>
              <a:buClr>
                <a:schemeClr val="tx1"/>
              </a:buClr>
              <a:buSzPct val="100000"/>
              <a:buFont typeface="Arial" charset="0"/>
              <a:buChar char="•"/>
              <a:defRPr sz="1800">
                <a:solidFill>
                  <a:schemeClr val="tx1"/>
                </a:solidFill>
                <a:latin typeface="Times New Roman" charset="0"/>
                <a:ea typeface="Times New Roman" charset="0"/>
                <a:cs typeface="Times New Roman" charset="0"/>
              </a:defRPr>
            </a:lvl1pPr>
            <a:lvl2pPr marL="742950" indent="-285750" algn="l" rtl="0" eaLnBrk="0" fontAlgn="base" hangingPunct="0">
              <a:spcBef>
                <a:spcPct val="60000"/>
              </a:spcBef>
              <a:spcAft>
                <a:spcPct val="0"/>
              </a:spcAft>
              <a:buClr>
                <a:schemeClr val="tx1"/>
              </a:buClr>
              <a:buSzPct val="75000"/>
              <a:buFont typeface="Wingdings" charset="2"/>
              <a:buChar char="Ø"/>
              <a:defRPr sz="1600">
                <a:solidFill>
                  <a:schemeClr val="tx1"/>
                </a:solidFill>
                <a:latin typeface="Times New Roman" charset="0"/>
                <a:ea typeface="Times New Roman" charset="0"/>
                <a:cs typeface="Times New Roman" charset="0"/>
              </a:defRPr>
            </a:lvl2pPr>
            <a:lvl3pPr marL="1143000" indent="-228600" algn="l" rtl="0" eaLnBrk="0" fontAlgn="base" hangingPunct="0">
              <a:spcBef>
                <a:spcPct val="20000"/>
              </a:spcBef>
              <a:spcAft>
                <a:spcPct val="0"/>
              </a:spcAft>
              <a:buClr>
                <a:schemeClr val="tx1"/>
              </a:buClr>
              <a:buSzPct val="75000"/>
              <a:buFont typeface="Arial" charset="0"/>
              <a:buChar char="•"/>
              <a:defRPr sz="1600">
                <a:solidFill>
                  <a:schemeClr val="tx1"/>
                </a:solidFill>
                <a:latin typeface="Times New Roman" charset="0"/>
                <a:ea typeface="Times New Roman" charset="0"/>
                <a:cs typeface="Times New Roman" charset="0"/>
              </a:defRPr>
            </a:lvl3pPr>
            <a:lvl4pPr marL="16002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4pPr>
            <a:lvl5pPr marL="2057400" indent="-228600" algn="l" rtl="0" eaLnBrk="0" fontAlgn="base" hangingPunct="0">
              <a:spcBef>
                <a:spcPct val="20000"/>
              </a:spcBef>
              <a:spcAft>
                <a:spcPct val="0"/>
              </a:spcAft>
              <a:buClr>
                <a:schemeClr val="tx1"/>
              </a:buClr>
              <a:buSzPct val="100000"/>
              <a:buFont typeface="Arial" charset="0"/>
              <a:buChar char="•"/>
              <a:defRPr sz="1600">
                <a:solidFill>
                  <a:schemeClr val="tx1"/>
                </a:solidFill>
                <a:latin typeface="Times New Roman" charset="0"/>
                <a:ea typeface="Times New Roman" charset="0"/>
                <a:cs typeface="Times New Roman" charset="0"/>
              </a:defRPr>
            </a:lvl5pPr>
            <a:lvl6pPr marL="25146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6pPr>
            <a:lvl7pPr marL="29718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7pPr>
            <a:lvl8pPr marL="34290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8pPr>
            <a:lvl9pPr marL="3886200" indent="-228600" algn="l" rtl="0" eaLnBrk="0" fontAlgn="base" hangingPunct="0">
              <a:spcBef>
                <a:spcPct val="20000"/>
              </a:spcBef>
              <a:spcAft>
                <a:spcPct val="0"/>
              </a:spcAft>
              <a:buClr>
                <a:srgbClr val="003300"/>
              </a:buClr>
              <a:buSzPct val="100000"/>
              <a:buFont typeface="Wingdings" pitchFamily="2" charset="2"/>
              <a:buChar char="n"/>
              <a:defRPr sz="1600">
                <a:solidFill>
                  <a:schemeClr val="tx1"/>
                </a:solidFill>
                <a:latin typeface="+mn-lt"/>
              </a:defRPr>
            </a:lvl9pPr>
          </a:lstStyle>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What if the best fitting curve is not a linear line? (</a:t>
            </a:r>
            <a:r>
              <a:rPr lang="en-US" altLang="en-US" kern="0" dirty="0">
                <a:latin typeface="Times New Roman" panose="02020603050405020304" pitchFamily="18" charset="0"/>
                <a:ea typeface="ＭＳ Ｐゴシック" charset="-128"/>
                <a:cs typeface="Times New Roman" panose="02020603050405020304" pitchFamily="18" charset="0"/>
              </a:rPr>
              <a:t>non-linear models</a:t>
            </a:r>
            <a:r>
              <a:rPr lang="en-US" altLang="en-US" b="0" kern="0" dirty="0">
                <a:latin typeface="Times New Roman" panose="02020603050405020304" pitchFamily="18" charset="0"/>
                <a:ea typeface="ＭＳ Ｐゴシック" charset="-128"/>
                <a:cs typeface="Times New Roman" panose="02020603050405020304" pitchFamily="18" charset="0"/>
              </a:rPr>
              <a:t>)</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We can try building better models (smaller errors) using &gt; 2 layers (</a:t>
            </a:r>
            <a:r>
              <a:rPr lang="en-US" altLang="en-US" kern="0" dirty="0">
                <a:latin typeface="Times New Roman" panose="02020603050405020304" pitchFamily="18" charset="0"/>
                <a:ea typeface="ＭＳ Ｐゴシック" charset="-128"/>
                <a:cs typeface="Times New Roman" panose="02020603050405020304" pitchFamily="18" charset="0"/>
              </a:rPr>
              <a:t>deep learning</a:t>
            </a:r>
            <a:r>
              <a:rPr lang="en-US" altLang="en-US" b="0" kern="0" dirty="0">
                <a:latin typeface="Times New Roman" panose="02020603050405020304" pitchFamily="18" charset="0"/>
                <a:ea typeface="ＭＳ Ｐゴシック" charset="-128"/>
                <a:cs typeface="Times New Roman" panose="02020603050405020304" pitchFamily="18" charset="0"/>
              </a:rPr>
              <a:t>)</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We can improve gradient descent (and back propagation) by introducing different techniques for controlling the learning speed.</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How many examples are needed to train a good model?</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We can start the training with weights initialized by another model (</a:t>
            </a:r>
            <a:r>
              <a:rPr lang="en-US" altLang="en-US" kern="0" dirty="0">
                <a:latin typeface="Times New Roman" panose="02020603050405020304" pitchFamily="18" charset="0"/>
                <a:ea typeface="ＭＳ Ｐゴシック" charset="-128"/>
                <a:cs typeface="Times New Roman" panose="02020603050405020304" pitchFamily="18" charset="0"/>
              </a:rPr>
              <a:t>transfer learning</a:t>
            </a:r>
            <a:r>
              <a:rPr lang="en-US" altLang="en-US" b="0" kern="0" dirty="0">
                <a:latin typeface="Times New Roman" panose="02020603050405020304" pitchFamily="18" charset="0"/>
                <a:ea typeface="ＭＳ Ｐゴシック" charset="-128"/>
                <a:cs typeface="Times New Roman" panose="02020603050405020304" pitchFamily="18" charset="0"/>
              </a:rPr>
              <a:t>)</a:t>
            </a:r>
          </a:p>
          <a:p>
            <a:pPr algn="l">
              <a:buAutoNum type="arabicPeriod"/>
            </a:pPr>
            <a:r>
              <a:rPr lang="en-US" altLang="en-US" b="0" kern="0" dirty="0">
                <a:latin typeface="Times New Roman" panose="02020603050405020304" pitchFamily="18" charset="0"/>
                <a:ea typeface="ＭＳ Ｐゴシック" charset="-128"/>
                <a:cs typeface="Times New Roman" panose="02020603050405020304" pitchFamily="18" charset="0"/>
              </a:rPr>
              <a:t>We can explore different applications / domains</a:t>
            </a:r>
          </a:p>
          <a:p>
            <a:pPr marL="0" indent="0" algn="l">
              <a:buNone/>
            </a:pPr>
            <a:r>
              <a:rPr lang="en-US" altLang="en-US" sz="2000" b="0" kern="0" dirty="0">
                <a:latin typeface="Times New Roman" panose="02020603050405020304" pitchFamily="18" charset="0"/>
                <a:ea typeface="ＭＳ Ｐゴシック" charset="-128"/>
                <a:cs typeface="Times New Roman" panose="02020603050405020304" pitchFamily="18" charset="0"/>
              </a:rPr>
              <a:t>Covered in the course </a:t>
            </a:r>
            <a:r>
              <a:rPr lang="en-US" altLang="en-US" sz="2000" kern="0" dirty="0">
                <a:latin typeface="Times New Roman" panose="02020603050405020304" pitchFamily="18" charset="0"/>
                <a:ea typeface="ＭＳ Ｐゴシック" charset="-128"/>
                <a:cs typeface="Times New Roman" panose="02020603050405020304" pitchFamily="18" charset="0"/>
              </a:rPr>
              <a:t>Machine Learning</a:t>
            </a:r>
            <a:r>
              <a:rPr lang="en-US" altLang="en-US" sz="2000" b="0" kern="0" dirty="0">
                <a:latin typeface="Times New Roman" panose="02020603050405020304" pitchFamily="18" charset="0"/>
                <a:ea typeface="ＭＳ Ｐゴシック" charset="-128"/>
                <a:cs typeface="Times New Roman" panose="02020603050405020304" pitchFamily="18" charset="0"/>
              </a:rPr>
              <a:t>, so stay tuned.</a:t>
            </a:r>
          </a:p>
        </p:txBody>
      </p:sp>
    </p:spTree>
    <p:extLst>
      <p:ext uri="{BB962C8B-B14F-4D97-AF65-F5344CB8AC3E}">
        <p14:creationId xmlns:p14="http://schemas.microsoft.com/office/powerpoint/2010/main" val="38672294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AE8F3EE1-565B-226A-26E9-F3F9CBA8D90F}"/>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3FAD1EAB-ED5E-0543-B587-A59B189B2448}"/>
              </a:ext>
            </a:extLst>
          </p:cNvPr>
          <p:cNvSpPr>
            <a:spLocks noGrp="1" noChangeArrowheads="1"/>
          </p:cNvSpPr>
          <p:nvPr>
            <p:ph type="title"/>
          </p:nvPr>
        </p:nvSpPr>
        <p:spPr/>
        <p:txBody>
          <a:bodyPr/>
          <a:lstStyle/>
          <a:p>
            <a:pPr>
              <a:defRPr/>
            </a:pPr>
            <a:r>
              <a:rPr lang="en-US" dirty="0">
                <a:cs typeface="+mj-cs"/>
              </a:rPr>
              <a:t>The complexity of detecting objects</a:t>
            </a:r>
          </a:p>
        </p:txBody>
      </p:sp>
      <p:pic>
        <p:nvPicPr>
          <p:cNvPr id="1026" name="Picture 2">
            <a:extLst>
              <a:ext uri="{FF2B5EF4-FFF2-40B4-BE49-F238E27FC236}">
                <a16:creationId xmlns:a16="http://schemas.microsoft.com/office/drawing/2014/main" id="{1C9DFA31-FC36-AD1F-EA10-9DF79B64C4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319167"/>
            <a:ext cx="5878761" cy="421966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9E72837-C27A-26AA-7AFE-5E4AA687B7EC}"/>
              </a:ext>
            </a:extLst>
          </p:cNvPr>
          <p:cNvSpPr txBox="1"/>
          <p:nvPr/>
        </p:nvSpPr>
        <p:spPr>
          <a:xfrm>
            <a:off x="2585289" y="752445"/>
            <a:ext cx="3709670"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Is there an elephant in the picture?</a:t>
            </a:r>
          </a:p>
        </p:txBody>
      </p:sp>
      <p:sp>
        <p:nvSpPr>
          <p:cNvPr id="4" name="TextBox 3">
            <a:extLst>
              <a:ext uri="{FF2B5EF4-FFF2-40B4-BE49-F238E27FC236}">
                <a16:creationId xmlns:a16="http://schemas.microsoft.com/office/drawing/2014/main" id="{52D983D1-E6B0-D836-55C9-77C07B2068EE}"/>
              </a:ext>
            </a:extLst>
          </p:cNvPr>
          <p:cNvSpPr txBox="1"/>
          <p:nvPr/>
        </p:nvSpPr>
        <p:spPr>
          <a:xfrm>
            <a:off x="979117" y="5705445"/>
            <a:ext cx="7109564" cy="461665"/>
          </a:xfrm>
          <a:prstGeom prst="rect">
            <a:avLst/>
          </a:prstGeom>
          <a:noFill/>
        </p:spPr>
        <p:txBody>
          <a:bodyPr wrap="square" rtlCol="0">
            <a:spAutoFit/>
          </a:bodyPr>
          <a:lstStyle/>
          <a:p>
            <a:pPr algn="ctr"/>
            <a:r>
              <a:rPr lang="en-US" sz="2400" b="0" dirty="0">
                <a:latin typeface="Times New Roman" panose="02020603050405020304" pitchFamily="18" charset="0"/>
                <a:cs typeface="Times New Roman" panose="02020603050405020304" pitchFamily="18" charset="0"/>
              </a:rPr>
              <a:t>Easy task for human, Hard for machines.</a:t>
            </a:r>
          </a:p>
        </p:txBody>
      </p:sp>
    </p:spTree>
    <p:extLst>
      <p:ext uri="{BB962C8B-B14F-4D97-AF65-F5344CB8AC3E}">
        <p14:creationId xmlns:p14="http://schemas.microsoft.com/office/powerpoint/2010/main" val="17006810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C794F3-B431-9A5B-9E76-92DD6B4C888C}"/>
            </a:ext>
          </a:extLst>
        </p:cNvPr>
        <p:cNvGrpSpPr/>
        <p:nvPr/>
      </p:nvGrpSpPr>
      <p:grpSpPr>
        <a:xfrm>
          <a:off x="0" y="0"/>
          <a:ext cx="0" cy="0"/>
          <a:chOff x="0" y="0"/>
          <a:chExt cx="0" cy="0"/>
        </a:xfrm>
      </p:grpSpPr>
      <p:pic>
        <p:nvPicPr>
          <p:cNvPr id="8193" name="Picture 2" descr="OPENOAM">
            <a:extLst>
              <a:ext uri="{FF2B5EF4-FFF2-40B4-BE49-F238E27FC236}">
                <a16:creationId xmlns:a16="http://schemas.microsoft.com/office/drawing/2014/main" id="{DABCF29C-18DB-B5AB-57F7-3E84573804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3" name="Rectangle 3">
            <a:extLst>
              <a:ext uri="{FF2B5EF4-FFF2-40B4-BE49-F238E27FC236}">
                <a16:creationId xmlns:a16="http://schemas.microsoft.com/office/drawing/2014/main" id="{5C32AC27-13C2-F147-E4F6-96EA8B9ADEB3}"/>
              </a:ext>
            </a:extLst>
          </p:cNvPr>
          <p:cNvSpPr>
            <a:spLocks noGrp="1" noChangeArrowheads="1"/>
          </p:cNvSpPr>
          <p:nvPr>
            <p:ph type="ctrTitle"/>
          </p:nvPr>
        </p:nvSpPr>
        <p:spPr>
          <a:xfrm>
            <a:off x="1371600" y="1981200"/>
            <a:ext cx="6172200" cy="533400"/>
          </a:xfrm>
        </p:spPr>
        <p:txBody>
          <a:bodyPr wrap="none"/>
          <a:lstStyle/>
          <a:p>
            <a:pPr algn="ctr">
              <a:spcBef>
                <a:spcPct val="100000"/>
              </a:spcBef>
              <a:spcAft>
                <a:spcPct val="35000"/>
              </a:spcAft>
              <a:defRPr/>
            </a:pPr>
            <a:r>
              <a:rPr lang="en-US" sz="2800" dirty="0">
                <a:latin typeface="+mj-lt"/>
                <a:cs typeface="+mj-cs"/>
              </a:rPr>
              <a:t>Machine Learning</a:t>
            </a:r>
          </a:p>
        </p:txBody>
      </p:sp>
      <p:sp>
        <p:nvSpPr>
          <p:cNvPr id="8195" name="Rectangle 4">
            <a:extLst>
              <a:ext uri="{FF2B5EF4-FFF2-40B4-BE49-F238E27FC236}">
                <a16:creationId xmlns:a16="http://schemas.microsoft.com/office/drawing/2014/main" id="{20E51C03-532C-B7AF-097C-4E9DD34C2E62}"/>
              </a:ext>
            </a:extLst>
          </p:cNvPr>
          <p:cNvSpPr>
            <a:spLocks noChangeArrowheads="1"/>
          </p:cNvSpPr>
          <p:nvPr/>
        </p:nvSpPr>
        <p:spPr bwMode="auto">
          <a:xfrm>
            <a:off x="152400" y="76200"/>
            <a:ext cx="2895600"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000" b="1">
                <a:solidFill>
                  <a:schemeClr val="tx1"/>
                </a:solidFill>
                <a:latin typeface="Arial" charset="0"/>
                <a:ea typeface="ＭＳ Ｐゴシック" charset="-128"/>
              </a:defRPr>
            </a:lvl1pPr>
            <a:lvl2pPr marL="742950" indent="-285750">
              <a:defRPr sz="2000" b="1">
                <a:solidFill>
                  <a:schemeClr val="tx1"/>
                </a:solidFill>
                <a:latin typeface="Arial" charset="0"/>
                <a:ea typeface="ＭＳ Ｐゴシック" charset="-128"/>
              </a:defRPr>
            </a:lvl2pPr>
            <a:lvl3pPr marL="1143000" indent="-228600">
              <a:defRPr sz="2000" b="1">
                <a:solidFill>
                  <a:schemeClr val="tx1"/>
                </a:solidFill>
                <a:latin typeface="Arial" charset="0"/>
                <a:ea typeface="ＭＳ Ｐゴシック" charset="-128"/>
              </a:defRPr>
            </a:lvl3pPr>
            <a:lvl4pPr marL="1600200" indent="-228600">
              <a:defRPr sz="2000" b="1">
                <a:solidFill>
                  <a:schemeClr val="tx1"/>
                </a:solidFill>
                <a:latin typeface="Arial" charset="0"/>
                <a:ea typeface="ＭＳ Ｐゴシック" charset="-128"/>
              </a:defRPr>
            </a:lvl4pPr>
            <a:lvl5pPr marL="2057400" indent="-228600">
              <a:defRPr sz="2000" b="1">
                <a:solidFill>
                  <a:schemeClr val="tx1"/>
                </a:solidFill>
                <a:latin typeface="Arial" charset="0"/>
                <a:ea typeface="ＭＳ Ｐゴシック" charset="-128"/>
              </a:defRPr>
            </a:lvl5pPr>
            <a:lvl6pPr marL="2514600" indent="-228600"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eaLnBrk="0" fontAlgn="base" hangingPunct="0">
              <a:spcBef>
                <a:spcPct val="0"/>
              </a:spcBef>
              <a:spcAft>
                <a:spcPct val="0"/>
              </a:spcAft>
              <a:defRPr sz="2000" b="1">
                <a:solidFill>
                  <a:schemeClr val="tx1"/>
                </a:solidFill>
                <a:latin typeface="Arial" charset="0"/>
                <a:ea typeface="ＭＳ Ｐゴシック" charset="-128"/>
              </a:defRPr>
            </a:lvl9pPr>
          </a:lstStyle>
          <a:p>
            <a:r>
              <a:rPr lang="en-US" altLang="en-US" sz="1400" b="0" dirty="0"/>
              <a:t>Efi Arazi School of Computer Science</a:t>
            </a:r>
          </a:p>
          <a:p>
            <a:r>
              <a:rPr lang="en-US" altLang="en-US" sz="1400" b="0" dirty="0"/>
              <a:t>Introduction to Computer Science</a:t>
            </a:r>
          </a:p>
          <a:p>
            <a:r>
              <a:rPr lang="en-US" altLang="en-US" sz="1400" b="0" dirty="0"/>
              <a:t>Shimon Schocken</a:t>
            </a:r>
          </a:p>
        </p:txBody>
      </p:sp>
      <p:sp>
        <p:nvSpPr>
          <p:cNvPr id="4100" name="Rectangle 5">
            <a:extLst>
              <a:ext uri="{FF2B5EF4-FFF2-40B4-BE49-F238E27FC236}">
                <a16:creationId xmlns:a16="http://schemas.microsoft.com/office/drawing/2014/main" id="{91E5ABA3-00F5-DCEA-353E-9D4F06C5C171}"/>
              </a:ext>
            </a:extLst>
          </p:cNvPr>
          <p:cNvSpPr>
            <a:spLocks noChangeArrowheads="1"/>
          </p:cNvSpPr>
          <p:nvPr/>
        </p:nvSpPr>
        <p:spPr bwMode="auto">
          <a:xfrm>
            <a:off x="1447800" y="1524000"/>
            <a:ext cx="61722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lvl1pPr algn="ctr">
              <a:defRPr sz="2000" b="1">
                <a:solidFill>
                  <a:schemeClr val="tx1"/>
                </a:solidFill>
                <a:latin typeface="Arial" charset="0"/>
                <a:ea typeface="ＭＳ Ｐゴシック" charset="-128"/>
              </a:defRPr>
            </a:lvl1pPr>
            <a:lvl2pPr marL="742950" indent="-285750" algn="ctr">
              <a:defRPr sz="2000" b="1">
                <a:solidFill>
                  <a:schemeClr val="tx1"/>
                </a:solidFill>
                <a:latin typeface="Arial" charset="0"/>
                <a:ea typeface="ＭＳ Ｐゴシック" charset="-128"/>
              </a:defRPr>
            </a:lvl2pPr>
            <a:lvl3pPr marL="1143000" indent="-228600" algn="ctr">
              <a:defRPr sz="2000" b="1">
                <a:solidFill>
                  <a:schemeClr val="tx1"/>
                </a:solidFill>
                <a:latin typeface="Arial" charset="0"/>
                <a:ea typeface="ＭＳ Ｐゴシック" charset="-128"/>
              </a:defRPr>
            </a:lvl3pPr>
            <a:lvl4pPr marL="1600200" indent="-228600" algn="ctr">
              <a:defRPr sz="2000" b="1">
                <a:solidFill>
                  <a:schemeClr val="tx1"/>
                </a:solidFill>
                <a:latin typeface="Arial" charset="0"/>
                <a:ea typeface="ＭＳ Ｐゴシック" charset="-128"/>
              </a:defRPr>
            </a:lvl4pPr>
            <a:lvl5pPr marL="2057400" indent="-228600" algn="ctr">
              <a:defRPr sz="2000" b="1">
                <a:solidFill>
                  <a:schemeClr val="tx1"/>
                </a:solidFill>
                <a:latin typeface="Arial" charset="0"/>
                <a:ea typeface="ＭＳ Ｐゴシック" charset="-128"/>
              </a:defRPr>
            </a:lvl5pPr>
            <a:lvl6pPr marL="2514600" indent="-228600" algn="ctr" eaLnBrk="0" fontAlgn="base" hangingPunct="0">
              <a:spcBef>
                <a:spcPct val="0"/>
              </a:spcBef>
              <a:spcAft>
                <a:spcPct val="0"/>
              </a:spcAft>
              <a:defRPr sz="2000" b="1">
                <a:solidFill>
                  <a:schemeClr val="tx1"/>
                </a:solidFill>
                <a:latin typeface="Arial" charset="0"/>
                <a:ea typeface="ＭＳ Ｐゴシック" charset="-128"/>
              </a:defRPr>
            </a:lvl6pPr>
            <a:lvl7pPr marL="2971800" indent="-228600" algn="ctr" eaLnBrk="0" fontAlgn="base" hangingPunct="0">
              <a:spcBef>
                <a:spcPct val="0"/>
              </a:spcBef>
              <a:spcAft>
                <a:spcPct val="0"/>
              </a:spcAft>
              <a:defRPr sz="2000" b="1">
                <a:solidFill>
                  <a:schemeClr val="tx1"/>
                </a:solidFill>
                <a:latin typeface="Arial" charset="0"/>
                <a:ea typeface="ＭＳ Ｐゴシック" charset="-128"/>
              </a:defRPr>
            </a:lvl7pPr>
            <a:lvl8pPr marL="3429000" indent="-228600" algn="ctr" eaLnBrk="0" fontAlgn="base" hangingPunct="0">
              <a:spcBef>
                <a:spcPct val="0"/>
              </a:spcBef>
              <a:spcAft>
                <a:spcPct val="0"/>
              </a:spcAft>
              <a:defRPr sz="2000" b="1">
                <a:solidFill>
                  <a:schemeClr val="tx1"/>
                </a:solidFill>
                <a:latin typeface="Arial" charset="0"/>
                <a:ea typeface="ＭＳ Ｐゴシック" charset="-128"/>
              </a:defRPr>
            </a:lvl8pPr>
            <a:lvl9pPr marL="3886200" indent="-228600" algn="ctr" eaLnBrk="0" fontAlgn="base" hangingPunct="0">
              <a:spcBef>
                <a:spcPct val="0"/>
              </a:spcBef>
              <a:spcAft>
                <a:spcPct val="0"/>
              </a:spcAft>
              <a:defRPr sz="2000" b="1">
                <a:solidFill>
                  <a:schemeClr val="tx1"/>
                </a:solidFill>
                <a:latin typeface="Arial" charset="0"/>
                <a:ea typeface="ＭＳ Ｐゴシック" charset="-128"/>
              </a:defRPr>
            </a:lvl9pPr>
          </a:lstStyle>
          <a:p>
            <a:pPr>
              <a:defRPr/>
            </a:pPr>
            <a:r>
              <a:rPr lang="en-US" altLang="en-US" sz="1600" b="0" dirty="0">
                <a:solidFill>
                  <a:srgbClr val="737373"/>
                </a:solidFill>
                <a:latin typeface="+mj-lt"/>
                <a:cs typeface="+mj-cs"/>
              </a:rPr>
              <a:t>Lecture 12-1</a:t>
            </a:r>
            <a:endParaRPr lang="en-US" altLang="en-US" sz="2400" b="0" dirty="0">
              <a:latin typeface="+mj-lt"/>
              <a:cs typeface="+mj-cs"/>
            </a:endParaRPr>
          </a:p>
        </p:txBody>
      </p:sp>
      <p:pic>
        <p:nvPicPr>
          <p:cNvPr id="55298" name="Picture 2" descr="An artistic representation of a machine learning model analyzing an image to predict an elephant. The image prominently features a computer screen with a clear digital illustration of an elephant being highlighted, surrounded by colorful neural network nodes and pathways overlaid on the image. The workspace includes additional monitors displaying code, data visualizations, and neural network diagrams. The setting is clean and futuristic, with a bright, innovative atmosphere. Adjustments emphasize clarity and focus on the elephant prediction process, making the model's function visually distinct and engaging.">
            <a:extLst>
              <a:ext uri="{FF2B5EF4-FFF2-40B4-BE49-F238E27FC236}">
                <a16:creationId xmlns:a16="http://schemas.microsoft.com/office/drawing/2014/main" id="{36E52E40-552C-3F2E-8E61-ACE3C711F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4200" y="2628900"/>
            <a:ext cx="2705100" cy="2705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803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FB6D5B67-0DD5-C586-EE4B-57BE52731E59}"/>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A545612B-D684-D075-23B1-36CB68849FA1}"/>
              </a:ext>
            </a:extLst>
          </p:cNvPr>
          <p:cNvSpPr>
            <a:spLocks noGrp="1" noChangeArrowheads="1"/>
          </p:cNvSpPr>
          <p:nvPr>
            <p:ph type="title"/>
          </p:nvPr>
        </p:nvSpPr>
        <p:spPr/>
        <p:txBody>
          <a:bodyPr/>
          <a:lstStyle/>
          <a:p>
            <a:pPr>
              <a:defRPr/>
            </a:pPr>
            <a:r>
              <a:rPr lang="en-US" dirty="0">
                <a:cs typeface="+mj-cs"/>
              </a:rPr>
              <a:t>The complexity of detecting objects</a:t>
            </a:r>
          </a:p>
        </p:txBody>
      </p:sp>
      <p:pic>
        <p:nvPicPr>
          <p:cNvPr id="5122" name="Picture 2">
            <a:extLst>
              <a:ext uri="{FF2B5EF4-FFF2-40B4-BE49-F238E27FC236}">
                <a16:creationId xmlns:a16="http://schemas.microsoft.com/office/drawing/2014/main" id="{E9B0E3BF-7932-FC1D-5D8E-F7D4F3C716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617" y="1295400"/>
            <a:ext cx="5524766" cy="41148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E6195BA-8CBE-310F-51FF-74D2E661A5BC}"/>
              </a:ext>
            </a:extLst>
          </p:cNvPr>
          <p:cNvSpPr txBox="1"/>
          <p:nvPr/>
        </p:nvSpPr>
        <p:spPr>
          <a:xfrm>
            <a:off x="2585289" y="752445"/>
            <a:ext cx="3578224"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How many chairs in the picture?</a:t>
            </a:r>
          </a:p>
        </p:txBody>
      </p:sp>
      <p:sp>
        <p:nvSpPr>
          <p:cNvPr id="6" name="TextBox 5">
            <a:extLst>
              <a:ext uri="{FF2B5EF4-FFF2-40B4-BE49-F238E27FC236}">
                <a16:creationId xmlns:a16="http://schemas.microsoft.com/office/drawing/2014/main" id="{C08B9844-2F32-0D08-8309-8EF910A127A6}"/>
              </a:ext>
            </a:extLst>
          </p:cNvPr>
          <p:cNvSpPr txBox="1"/>
          <p:nvPr/>
        </p:nvSpPr>
        <p:spPr>
          <a:xfrm>
            <a:off x="979117" y="5705445"/>
            <a:ext cx="7109564" cy="461665"/>
          </a:xfrm>
          <a:prstGeom prst="rect">
            <a:avLst/>
          </a:prstGeom>
          <a:noFill/>
        </p:spPr>
        <p:txBody>
          <a:bodyPr wrap="square" rtlCol="0">
            <a:spAutoFit/>
          </a:bodyPr>
          <a:lstStyle/>
          <a:p>
            <a:pPr algn="ctr"/>
            <a:r>
              <a:rPr lang="en-US" sz="2400" b="0" dirty="0">
                <a:latin typeface="Times New Roman" panose="02020603050405020304" pitchFamily="18" charset="0"/>
                <a:cs typeface="Times New Roman" panose="02020603050405020304" pitchFamily="18" charset="0"/>
              </a:rPr>
              <a:t>Easy task for human, Hard for machines.</a:t>
            </a:r>
          </a:p>
        </p:txBody>
      </p:sp>
    </p:spTree>
    <p:extLst>
      <p:ext uri="{BB962C8B-B14F-4D97-AF65-F5344CB8AC3E}">
        <p14:creationId xmlns:p14="http://schemas.microsoft.com/office/powerpoint/2010/main" val="16113651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AF28E08-8C7F-E312-279A-CB03D92A321D}"/>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DCF8D5E8-3CD9-A093-907A-55A78AE5E4F4}"/>
              </a:ext>
            </a:extLst>
          </p:cNvPr>
          <p:cNvSpPr>
            <a:spLocks noGrp="1" noChangeArrowheads="1"/>
          </p:cNvSpPr>
          <p:nvPr>
            <p:ph type="title"/>
          </p:nvPr>
        </p:nvSpPr>
        <p:spPr/>
        <p:txBody>
          <a:bodyPr/>
          <a:lstStyle/>
          <a:p>
            <a:pPr>
              <a:defRPr/>
            </a:pPr>
            <a:r>
              <a:rPr lang="en-US" dirty="0"/>
              <a:t>Some tasks are easier for machines than they are for humans</a:t>
            </a:r>
            <a:endParaRPr lang="en-US" dirty="0">
              <a:cs typeface="+mj-cs"/>
            </a:endParaRPr>
          </a:p>
        </p:txBody>
      </p:sp>
      <p:pic>
        <p:nvPicPr>
          <p:cNvPr id="3" name="Picture 3">
            <a:extLst>
              <a:ext uri="{FF2B5EF4-FFF2-40B4-BE49-F238E27FC236}">
                <a16:creationId xmlns:a16="http://schemas.microsoft.com/office/drawing/2014/main" id="{F01C4C64-FFCE-3F64-B97B-7430184256C1}"/>
              </a:ext>
            </a:extLst>
          </p:cNvPr>
          <p:cNvPicPr>
            <a:picLocks noChangeAspect="1" noChangeArrowheads="1"/>
          </p:cNvPicPr>
          <p:nvPr/>
        </p:nvPicPr>
        <p:blipFill>
          <a:blip r:embed="rId3" cstate="print"/>
          <a:srcRect/>
          <a:stretch>
            <a:fillRect/>
          </a:stretch>
        </p:blipFill>
        <p:spPr bwMode="auto">
          <a:xfrm>
            <a:off x="1562100" y="1177477"/>
            <a:ext cx="6019800" cy="4446945"/>
          </a:xfrm>
          <a:prstGeom prst="rect">
            <a:avLst/>
          </a:prstGeom>
          <a:noFill/>
          <a:ln w="9525">
            <a:noFill/>
            <a:miter lim="800000"/>
            <a:headEnd/>
            <a:tailEnd/>
          </a:ln>
        </p:spPr>
      </p:pic>
      <p:sp>
        <p:nvSpPr>
          <p:cNvPr id="4" name="TextBox 3">
            <a:extLst>
              <a:ext uri="{FF2B5EF4-FFF2-40B4-BE49-F238E27FC236}">
                <a16:creationId xmlns:a16="http://schemas.microsoft.com/office/drawing/2014/main" id="{1B78D998-D4F7-A69D-83B7-9046FA7E0989}"/>
              </a:ext>
            </a:extLst>
          </p:cNvPr>
          <p:cNvSpPr txBox="1"/>
          <p:nvPr/>
        </p:nvSpPr>
        <p:spPr>
          <a:xfrm>
            <a:off x="-2438400" y="-404873"/>
            <a:ext cx="6405856"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Boxes A and B have the same background color. True/False?</a:t>
            </a:r>
          </a:p>
        </p:txBody>
      </p:sp>
      <p:sp>
        <p:nvSpPr>
          <p:cNvPr id="2" name="TextBox 1">
            <a:extLst>
              <a:ext uri="{FF2B5EF4-FFF2-40B4-BE49-F238E27FC236}">
                <a16:creationId xmlns:a16="http://schemas.microsoft.com/office/drawing/2014/main" id="{F4FC8DBF-988E-EA26-3E1F-44FB84414DEB}"/>
              </a:ext>
            </a:extLst>
          </p:cNvPr>
          <p:cNvSpPr txBox="1"/>
          <p:nvPr/>
        </p:nvSpPr>
        <p:spPr>
          <a:xfrm>
            <a:off x="533400" y="752445"/>
            <a:ext cx="8000999" cy="400110"/>
          </a:xfrm>
          <a:prstGeom prst="rect">
            <a:avLst/>
          </a:prstGeom>
          <a:noFill/>
        </p:spPr>
        <p:txBody>
          <a:bodyPr wrap="square" rtlCol="0">
            <a:spAutoFit/>
          </a:bodyPr>
          <a:lstStyle/>
          <a:p>
            <a:pPr algn="ctr"/>
            <a:r>
              <a:rPr lang="en-US" b="0" dirty="0">
                <a:latin typeface="Times New Roman" panose="02020603050405020304" pitchFamily="18" charset="0"/>
                <a:cs typeface="Times New Roman" panose="02020603050405020304" pitchFamily="18" charset="0"/>
              </a:rPr>
              <a:t>Boxes A and B have the same background color. True/False?</a:t>
            </a:r>
          </a:p>
        </p:txBody>
      </p:sp>
      <p:sp>
        <p:nvSpPr>
          <p:cNvPr id="5" name="TextBox 4">
            <a:extLst>
              <a:ext uri="{FF2B5EF4-FFF2-40B4-BE49-F238E27FC236}">
                <a16:creationId xmlns:a16="http://schemas.microsoft.com/office/drawing/2014/main" id="{82F1119B-72C2-E477-C551-7548489F1225}"/>
              </a:ext>
            </a:extLst>
          </p:cNvPr>
          <p:cNvSpPr txBox="1"/>
          <p:nvPr/>
        </p:nvSpPr>
        <p:spPr>
          <a:xfrm>
            <a:off x="979117" y="5705445"/>
            <a:ext cx="7109564" cy="461665"/>
          </a:xfrm>
          <a:prstGeom prst="rect">
            <a:avLst/>
          </a:prstGeom>
          <a:noFill/>
        </p:spPr>
        <p:txBody>
          <a:bodyPr wrap="square" rtlCol="0">
            <a:spAutoFit/>
          </a:bodyPr>
          <a:lstStyle/>
          <a:p>
            <a:pPr algn="ctr"/>
            <a:r>
              <a:rPr lang="en-US" sz="2400" b="0" dirty="0">
                <a:latin typeface="Times New Roman" panose="02020603050405020304" pitchFamily="18" charset="0"/>
                <a:cs typeface="Times New Roman" panose="02020603050405020304" pitchFamily="18" charset="0"/>
              </a:rPr>
              <a:t>Hard task for humans, Easy for machines.</a:t>
            </a:r>
          </a:p>
        </p:txBody>
      </p:sp>
    </p:spTree>
    <p:extLst>
      <p:ext uri="{BB962C8B-B14F-4D97-AF65-F5344CB8AC3E}">
        <p14:creationId xmlns:p14="http://schemas.microsoft.com/office/powerpoint/2010/main" val="1782476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FB9780A4-2171-9A8B-3EE2-562ED668201A}"/>
            </a:ext>
          </a:extLst>
        </p:cNvPr>
        <p:cNvGrpSpPr/>
        <p:nvPr/>
      </p:nvGrpSpPr>
      <p:grpSpPr>
        <a:xfrm>
          <a:off x="0" y="0"/>
          <a:ext cx="0" cy="0"/>
          <a:chOff x="0" y="0"/>
          <a:chExt cx="0" cy="0"/>
        </a:xfrm>
      </p:grpSpPr>
      <p:sp>
        <p:nvSpPr>
          <p:cNvPr id="3080" name="Rectangle 88">
            <a:extLst>
              <a:ext uri="{FF2B5EF4-FFF2-40B4-BE49-F238E27FC236}">
                <a16:creationId xmlns:a16="http://schemas.microsoft.com/office/drawing/2014/main" id="{A17805D4-5140-E690-C7AB-957EAC578006}"/>
              </a:ext>
            </a:extLst>
          </p:cNvPr>
          <p:cNvSpPr>
            <a:spLocks noGrp="1" noChangeArrowheads="1"/>
          </p:cNvSpPr>
          <p:nvPr>
            <p:ph type="title"/>
          </p:nvPr>
        </p:nvSpPr>
        <p:spPr/>
        <p:txBody>
          <a:bodyPr/>
          <a:lstStyle/>
          <a:p>
            <a:pPr>
              <a:defRPr/>
            </a:pPr>
            <a:r>
              <a:rPr lang="en-US" dirty="0"/>
              <a:t>Some tasks are easier for machines than they are for humans</a:t>
            </a:r>
            <a:endParaRPr lang="en-US" dirty="0">
              <a:cs typeface="+mj-cs"/>
            </a:endParaRPr>
          </a:p>
        </p:txBody>
      </p:sp>
      <p:pic>
        <p:nvPicPr>
          <p:cNvPr id="3" name="Picture 3">
            <a:extLst>
              <a:ext uri="{FF2B5EF4-FFF2-40B4-BE49-F238E27FC236}">
                <a16:creationId xmlns:a16="http://schemas.microsoft.com/office/drawing/2014/main" id="{BDED1673-1FCF-02F3-2CBB-530B51C52DD2}"/>
              </a:ext>
            </a:extLst>
          </p:cNvPr>
          <p:cNvPicPr>
            <a:picLocks noChangeAspect="1" noChangeArrowheads="1"/>
          </p:cNvPicPr>
          <p:nvPr/>
        </p:nvPicPr>
        <p:blipFill>
          <a:blip r:embed="rId3" cstate="print"/>
          <a:srcRect/>
          <a:stretch>
            <a:fillRect/>
          </a:stretch>
        </p:blipFill>
        <p:spPr bwMode="auto">
          <a:xfrm>
            <a:off x="1562100" y="1177477"/>
            <a:ext cx="6019800" cy="4446945"/>
          </a:xfrm>
          <a:prstGeom prst="rect">
            <a:avLst/>
          </a:prstGeom>
          <a:noFill/>
          <a:ln w="9525">
            <a:noFill/>
            <a:miter lim="800000"/>
            <a:headEnd/>
            <a:tailEnd/>
          </a:ln>
        </p:spPr>
      </p:pic>
      <p:sp>
        <p:nvSpPr>
          <p:cNvPr id="4" name="TextBox 3">
            <a:extLst>
              <a:ext uri="{FF2B5EF4-FFF2-40B4-BE49-F238E27FC236}">
                <a16:creationId xmlns:a16="http://schemas.microsoft.com/office/drawing/2014/main" id="{38CFDBD5-32E4-C205-20E9-DD73CEF17110}"/>
              </a:ext>
            </a:extLst>
          </p:cNvPr>
          <p:cNvSpPr txBox="1"/>
          <p:nvPr/>
        </p:nvSpPr>
        <p:spPr>
          <a:xfrm>
            <a:off x="-2438400" y="-404873"/>
            <a:ext cx="6405856" cy="400110"/>
          </a:xfrm>
          <a:prstGeom prst="rect">
            <a:avLst/>
          </a:prstGeom>
          <a:noFill/>
        </p:spPr>
        <p:txBody>
          <a:bodyPr wrap="none" rtlCol="0">
            <a:spAutoFit/>
          </a:bodyPr>
          <a:lstStyle/>
          <a:p>
            <a:r>
              <a:rPr lang="en-US" b="0" dirty="0">
                <a:latin typeface="Times New Roman" panose="02020603050405020304" pitchFamily="18" charset="0"/>
                <a:cs typeface="Times New Roman" panose="02020603050405020304" pitchFamily="18" charset="0"/>
              </a:rPr>
              <a:t>Boxes A and B have the same background color. True/False?</a:t>
            </a:r>
          </a:p>
        </p:txBody>
      </p:sp>
      <p:sp>
        <p:nvSpPr>
          <p:cNvPr id="5" name="TextBox 4">
            <a:extLst>
              <a:ext uri="{FF2B5EF4-FFF2-40B4-BE49-F238E27FC236}">
                <a16:creationId xmlns:a16="http://schemas.microsoft.com/office/drawing/2014/main" id="{2D292295-DFD4-1DAF-1731-9C4A78E491AB}"/>
              </a:ext>
            </a:extLst>
          </p:cNvPr>
          <p:cNvSpPr txBox="1"/>
          <p:nvPr/>
        </p:nvSpPr>
        <p:spPr>
          <a:xfrm>
            <a:off x="979117" y="5705445"/>
            <a:ext cx="7109564" cy="461665"/>
          </a:xfrm>
          <a:prstGeom prst="rect">
            <a:avLst/>
          </a:prstGeom>
          <a:noFill/>
        </p:spPr>
        <p:txBody>
          <a:bodyPr wrap="square" rtlCol="0">
            <a:spAutoFit/>
          </a:bodyPr>
          <a:lstStyle/>
          <a:p>
            <a:pPr algn="ctr"/>
            <a:r>
              <a:rPr lang="en-US" sz="2400" b="0" dirty="0">
                <a:latin typeface="Times New Roman" panose="02020603050405020304" pitchFamily="18" charset="0"/>
                <a:cs typeface="Times New Roman" panose="02020603050405020304" pitchFamily="18" charset="0"/>
              </a:rPr>
              <a:t>Hard task for humans, Easy for machines.</a:t>
            </a:r>
          </a:p>
        </p:txBody>
      </p:sp>
      <p:sp>
        <p:nvSpPr>
          <p:cNvPr id="6" name="Rectangle 5">
            <a:extLst>
              <a:ext uri="{FF2B5EF4-FFF2-40B4-BE49-F238E27FC236}">
                <a16:creationId xmlns:a16="http://schemas.microsoft.com/office/drawing/2014/main" id="{5FB882B8-2507-AA20-FA54-80F6E443DBE6}"/>
              </a:ext>
            </a:extLst>
          </p:cNvPr>
          <p:cNvSpPr/>
          <p:nvPr/>
        </p:nvSpPr>
        <p:spPr bwMode="auto">
          <a:xfrm rot="2482714">
            <a:off x="6755826" y="2780936"/>
            <a:ext cx="2548424" cy="2280237"/>
          </a:xfrm>
          <a:prstGeom prst="rect">
            <a:avLst/>
          </a:prstGeom>
          <a:solidFill>
            <a:schemeClr val="bg1"/>
          </a:solidFill>
          <a:ln w="9525"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7" name="Rectangle 6">
            <a:extLst>
              <a:ext uri="{FF2B5EF4-FFF2-40B4-BE49-F238E27FC236}">
                <a16:creationId xmlns:a16="http://schemas.microsoft.com/office/drawing/2014/main" id="{D8F3F9AA-1D2A-A6F1-6FB8-35DA73E187AD}"/>
              </a:ext>
            </a:extLst>
          </p:cNvPr>
          <p:cNvSpPr/>
          <p:nvPr/>
        </p:nvSpPr>
        <p:spPr bwMode="auto">
          <a:xfrm rot="2482714">
            <a:off x="5672438" y="3934492"/>
            <a:ext cx="1752600" cy="2674878"/>
          </a:xfrm>
          <a:prstGeom prst="rect">
            <a:avLst/>
          </a:prstGeom>
          <a:solidFill>
            <a:schemeClr val="bg1"/>
          </a:solidFill>
          <a:ln w="9525"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8" name="Rectangle 7">
            <a:extLst>
              <a:ext uri="{FF2B5EF4-FFF2-40B4-BE49-F238E27FC236}">
                <a16:creationId xmlns:a16="http://schemas.microsoft.com/office/drawing/2014/main" id="{880C894F-C54A-E02A-45A4-2FEC782F3D27}"/>
              </a:ext>
            </a:extLst>
          </p:cNvPr>
          <p:cNvSpPr/>
          <p:nvPr/>
        </p:nvSpPr>
        <p:spPr bwMode="auto">
          <a:xfrm rot="2482714">
            <a:off x="2673661" y="1319346"/>
            <a:ext cx="1752600" cy="1604222"/>
          </a:xfrm>
          <a:prstGeom prst="rect">
            <a:avLst/>
          </a:prstGeom>
          <a:solidFill>
            <a:schemeClr val="bg1"/>
          </a:solidFill>
          <a:ln w="9525"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9" name="Rectangle 8">
            <a:extLst>
              <a:ext uri="{FF2B5EF4-FFF2-40B4-BE49-F238E27FC236}">
                <a16:creationId xmlns:a16="http://schemas.microsoft.com/office/drawing/2014/main" id="{E5BC4859-E13E-5523-6AC6-BE8C5286704F}"/>
              </a:ext>
            </a:extLst>
          </p:cNvPr>
          <p:cNvSpPr/>
          <p:nvPr/>
        </p:nvSpPr>
        <p:spPr bwMode="auto">
          <a:xfrm rot="2482714">
            <a:off x="1128299" y="987612"/>
            <a:ext cx="1752600" cy="3127475"/>
          </a:xfrm>
          <a:prstGeom prst="rect">
            <a:avLst/>
          </a:prstGeom>
          <a:solidFill>
            <a:schemeClr val="bg1"/>
          </a:solidFill>
          <a:ln w="9525"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10" name="Rectangle 9">
            <a:extLst>
              <a:ext uri="{FF2B5EF4-FFF2-40B4-BE49-F238E27FC236}">
                <a16:creationId xmlns:a16="http://schemas.microsoft.com/office/drawing/2014/main" id="{8E14CA44-8FF0-0D89-22A6-CFC8D3B7BDE3}"/>
              </a:ext>
            </a:extLst>
          </p:cNvPr>
          <p:cNvSpPr/>
          <p:nvPr/>
        </p:nvSpPr>
        <p:spPr bwMode="auto">
          <a:xfrm rot="946273">
            <a:off x="482180" y="3381007"/>
            <a:ext cx="2331875" cy="1604222"/>
          </a:xfrm>
          <a:prstGeom prst="rect">
            <a:avLst/>
          </a:prstGeom>
          <a:solidFill>
            <a:schemeClr val="bg1"/>
          </a:solidFill>
          <a:ln w="9525" cap="flat" cmpd="sng" algn="ctr">
            <a:solidFill>
              <a:schemeClr val="bg1"/>
            </a:solidFill>
            <a:prstDash val="solid"/>
            <a:round/>
            <a:headEnd type="none" w="med" len="med"/>
            <a:tailEnd type="none" w="med" len="med"/>
          </a:ln>
          <a:effectLst/>
          <a:extLst>
            <a:ext uri="{909E8E84-426E-40dd-AFC4-6F175D3DCCD1}">
              <a14:hiddenFill xmlns="" xmlns:a14="http://schemas.microsoft.com/office/drawing/2010/main">
                <a:blipFill dpi="0" rotWithShape="0">
                  <a:blip xmlns:r="http://schemas.openxmlformats.org/officeDocument/2006/relationships" r:embed="rId4"/>
                  <a:srcRect/>
                  <a:tile tx="0" ty="0" sx="100000" sy="100000" flip="none" algn="tl"/>
                </a:blip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1" eaLnBrk="0" fontAlgn="base" latinLnBrk="0" hangingPunct="0">
              <a:lnSpc>
                <a:spcPct val="100000"/>
              </a:lnSpc>
              <a:spcBef>
                <a:spcPct val="0"/>
              </a:spcBef>
              <a:spcAft>
                <a:spcPct val="0"/>
              </a:spcAft>
              <a:buClrTx/>
              <a:buSzTx/>
              <a:buFontTx/>
              <a:buNone/>
              <a:tabLst/>
            </a:pPr>
            <a:endParaRPr kumimoji="0" lang="en-US" sz="2000" b="1" i="0" u="none" strike="noStrike" cap="none" normalizeH="0" baseline="0" dirty="0">
              <a:ln>
                <a:noFill/>
              </a:ln>
              <a:solidFill>
                <a:schemeClr val="tx1"/>
              </a:solidFill>
              <a:effectLst/>
              <a:latin typeface="Arial" pitchFamily="34" charset="0"/>
            </a:endParaRPr>
          </a:p>
        </p:txBody>
      </p:sp>
      <p:sp>
        <p:nvSpPr>
          <p:cNvPr id="11" name="TextBox 10">
            <a:extLst>
              <a:ext uri="{FF2B5EF4-FFF2-40B4-BE49-F238E27FC236}">
                <a16:creationId xmlns:a16="http://schemas.microsoft.com/office/drawing/2014/main" id="{29661F73-E33C-9E84-CC1F-12A25628BF1C}"/>
              </a:ext>
            </a:extLst>
          </p:cNvPr>
          <p:cNvSpPr txBox="1"/>
          <p:nvPr/>
        </p:nvSpPr>
        <p:spPr>
          <a:xfrm>
            <a:off x="533400" y="752445"/>
            <a:ext cx="8000999" cy="400110"/>
          </a:xfrm>
          <a:prstGeom prst="rect">
            <a:avLst/>
          </a:prstGeom>
          <a:noFill/>
        </p:spPr>
        <p:txBody>
          <a:bodyPr wrap="square" rtlCol="0">
            <a:spAutoFit/>
          </a:bodyPr>
          <a:lstStyle/>
          <a:p>
            <a:pPr algn="ctr"/>
            <a:r>
              <a:rPr lang="en-US" b="0" dirty="0">
                <a:latin typeface="Times New Roman" panose="02020603050405020304" pitchFamily="18" charset="0"/>
                <a:cs typeface="Times New Roman" panose="02020603050405020304" pitchFamily="18" charset="0"/>
              </a:rPr>
              <a:t>Boxes A and B have the same background color. </a:t>
            </a:r>
            <a:r>
              <a:rPr lang="en-US" dirty="0">
                <a:latin typeface="Times New Roman" panose="02020603050405020304" pitchFamily="18" charset="0"/>
                <a:cs typeface="Times New Roman" panose="02020603050405020304" pitchFamily="18" charset="0"/>
              </a:rPr>
              <a:t>True</a:t>
            </a:r>
            <a:r>
              <a:rPr lang="en-US" b="0" dirty="0">
                <a:solidFill>
                  <a:schemeClr val="bg1"/>
                </a:solidFill>
                <a:latin typeface="Times New Roman" panose="02020603050405020304" pitchFamily="18" charset="0"/>
                <a:cs typeface="Times New Roman" panose="02020603050405020304" pitchFamily="18" charset="0"/>
              </a:rPr>
              <a:t>/False?</a:t>
            </a:r>
          </a:p>
        </p:txBody>
      </p:sp>
    </p:spTree>
    <p:extLst>
      <p:ext uri="{BB962C8B-B14F-4D97-AF65-F5344CB8AC3E}">
        <p14:creationId xmlns:p14="http://schemas.microsoft.com/office/powerpoint/2010/main" val="1696859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3F4F2D-35EB-B8D1-20A5-1AFAF856D8EF}"/>
            </a:ext>
          </a:extLst>
        </p:cNvPr>
        <p:cNvGrpSpPr/>
        <p:nvPr/>
      </p:nvGrpSpPr>
      <p:grpSpPr>
        <a:xfrm>
          <a:off x="0" y="0"/>
          <a:ext cx="0" cy="0"/>
          <a:chOff x="0" y="0"/>
          <a:chExt cx="0" cy="0"/>
        </a:xfrm>
      </p:grpSpPr>
      <p:sp>
        <p:nvSpPr>
          <p:cNvPr id="7" name="Content Placeholder 2">
            <a:extLst>
              <a:ext uri="{FF2B5EF4-FFF2-40B4-BE49-F238E27FC236}">
                <a16:creationId xmlns:a16="http://schemas.microsoft.com/office/drawing/2014/main" id="{F4A1C0EA-D8B5-A3FA-115C-33C9BE83C955}"/>
              </a:ext>
            </a:extLst>
          </p:cNvPr>
          <p:cNvSpPr>
            <a:spLocks noGrp="1"/>
          </p:cNvSpPr>
          <p:nvPr>
            <p:ph idx="1"/>
          </p:nvPr>
        </p:nvSpPr>
        <p:spPr>
          <a:xfrm>
            <a:off x="762000" y="1023937"/>
            <a:ext cx="5889625" cy="4810125"/>
          </a:xfrm>
        </p:spPr>
        <p:txBody>
          <a:bodyPr/>
          <a:lstStyle/>
          <a:p>
            <a:pPr marL="681038" lvl="1">
              <a:spcBef>
                <a:spcPts val="1800"/>
              </a:spcBef>
              <a:buClrTx/>
              <a:buFont typeface="Arial" panose="020B0604020202020204" pitchFamily="34" charset="0"/>
              <a:buChar char="•"/>
            </a:pPr>
            <a:r>
              <a:rPr lang="en-US" altLang="en-US" sz="1600" dirty="0">
                <a:ea typeface="ＭＳ Ｐゴシック" charset="-128"/>
              </a:rPr>
              <a:t>Introduction</a:t>
            </a:r>
          </a:p>
          <a:p>
            <a:pPr marL="681038" lvl="1">
              <a:spcBef>
                <a:spcPts val="1800"/>
              </a:spcBef>
              <a:buClrTx/>
              <a:buFont typeface="Arial" panose="020B0604020202020204" pitchFamily="34" charset="0"/>
              <a:buChar char="•"/>
            </a:pPr>
            <a:r>
              <a:rPr lang="en-US" altLang="en-US" sz="1600" dirty="0">
                <a:ea typeface="ＭＳ Ｐゴシック" charset="-128"/>
              </a:rPr>
              <a:t>Simple predictions</a:t>
            </a:r>
          </a:p>
          <a:p>
            <a:pPr marL="681038" lvl="1">
              <a:spcBef>
                <a:spcPts val="1800"/>
              </a:spcBef>
              <a:buClrTx/>
              <a:buFont typeface="Arial" panose="020B0604020202020204" pitchFamily="34" charset="0"/>
              <a:buChar char="•"/>
            </a:pPr>
            <a:r>
              <a:rPr lang="en-US" altLang="en-US" sz="1600" dirty="0">
                <a:ea typeface="ＭＳ Ｐゴシック" charset="-128"/>
              </a:rPr>
              <a:t>Gradient Descent</a:t>
            </a:r>
          </a:p>
          <a:p>
            <a:pPr marL="681038" lvl="1">
              <a:spcBef>
                <a:spcPts val="1800"/>
              </a:spcBef>
              <a:buClrTx/>
              <a:buFont typeface="Arial" panose="020B0604020202020204" pitchFamily="34" charset="0"/>
              <a:buChar char="•"/>
            </a:pPr>
            <a:r>
              <a:rPr lang="en-US" altLang="en-US" sz="1600" dirty="0">
                <a:ea typeface="ＭＳ Ｐゴシック" charset="-128"/>
              </a:rPr>
              <a:t>Predicting many features</a:t>
            </a:r>
          </a:p>
          <a:p>
            <a:pPr marL="681038" lvl="1">
              <a:spcBef>
                <a:spcPts val="1800"/>
              </a:spcBef>
              <a:buClrTx/>
              <a:buFont typeface="Arial" panose="020B0604020202020204" pitchFamily="34" charset="0"/>
              <a:buChar char="•"/>
            </a:pPr>
            <a:r>
              <a:rPr lang="en-US" altLang="en-US" sz="1600" dirty="0">
                <a:ea typeface="ＭＳ Ｐゴシック" charset="-128"/>
              </a:rPr>
              <a:t>Neural networks</a:t>
            </a:r>
          </a:p>
        </p:txBody>
      </p:sp>
      <p:sp>
        <p:nvSpPr>
          <p:cNvPr id="18435" name="Title 2">
            <a:extLst>
              <a:ext uri="{FF2B5EF4-FFF2-40B4-BE49-F238E27FC236}">
                <a16:creationId xmlns:a16="http://schemas.microsoft.com/office/drawing/2014/main" id="{DDB058ED-14FF-4F27-6A78-11EF744C105E}"/>
              </a:ext>
            </a:extLst>
          </p:cNvPr>
          <p:cNvSpPr>
            <a:spLocks noGrp="1"/>
          </p:cNvSpPr>
          <p:nvPr>
            <p:ph type="title"/>
          </p:nvPr>
        </p:nvSpPr>
        <p:spPr/>
        <p:txBody>
          <a:bodyPr/>
          <a:lstStyle/>
          <a:p>
            <a:r>
              <a:rPr lang="en-US" altLang="en-US" dirty="0"/>
              <a:t>Lecture plan</a:t>
            </a:r>
          </a:p>
        </p:txBody>
      </p:sp>
      <p:sp>
        <p:nvSpPr>
          <p:cNvPr id="2" name="Right Arrow 1">
            <a:extLst>
              <a:ext uri="{FF2B5EF4-FFF2-40B4-BE49-F238E27FC236}">
                <a16:creationId xmlns:a16="http://schemas.microsoft.com/office/drawing/2014/main" id="{76805B45-CA53-6E6B-80F1-2417465644CC}"/>
              </a:ext>
            </a:extLst>
          </p:cNvPr>
          <p:cNvSpPr/>
          <p:nvPr/>
        </p:nvSpPr>
        <p:spPr bwMode="auto">
          <a:xfrm>
            <a:off x="990600" y="1527175"/>
            <a:ext cx="465138" cy="377825"/>
          </a:xfrm>
          <a:prstGeom prst="rightArrow">
            <a:avLst/>
          </a:prstGeom>
          <a:solidFill>
            <a:schemeClr val="bg1">
              <a:lumMod val="50000"/>
            </a:schemeClr>
          </a:solidFill>
          <a:ln w="9525" cap="flat" cmpd="sng" algn="ctr">
            <a:solidFill>
              <a:schemeClr val="bg1"/>
            </a:solidFill>
            <a:prstDash val="solid"/>
            <a:round/>
            <a:headEnd type="none" w="med" len="med"/>
            <a:tailEnd type="none" w="med" len="med"/>
          </a:ln>
          <a:effectLst/>
        </p:spPr>
        <p:txBody>
          <a:bodyPr/>
          <a:lstStyle/>
          <a:p>
            <a:pPr>
              <a:defRPr/>
            </a:pPr>
            <a:endParaRPr lang="en-US" sz="1200" dirty="0">
              <a:latin typeface="Comic Sans MS" charset="0"/>
              <a:cs typeface="ＭＳ Ｐゴシック" charset="-128"/>
            </a:endParaRPr>
          </a:p>
        </p:txBody>
      </p:sp>
    </p:spTree>
    <p:extLst>
      <p:ext uri="{BB962C8B-B14F-4D97-AF65-F5344CB8AC3E}">
        <p14:creationId xmlns:p14="http://schemas.microsoft.com/office/powerpoint/2010/main" val="134533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theme/media/image1.jpeg"/></Relationships>
</file>

<file path=ppt/theme/theme1.xml><?xml version="1.0" encoding="utf-8"?>
<a:theme xmlns:a="http://schemas.openxmlformats.org/drawingml/2006/main" name="sidebarb">
  <a:themeElements>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idebarb">
      <a:majorFont>
        <a:latin typeface="Arial"/>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xmlns="">
              <a:blipFill dpi="0" rotWithShape="0">
                <a:blip xmlns:r="http://schemas.openxmlformats.org/officeDocument/2006/relationships" r:embed="rId1"/>
                <a:srcRect/>
                <a:tile tx="0" ty="0" sx="100000" sy="100000" flip="none" algn="tl"/>
              </a:blipFill>
            </a14:hiddenFill>
          </a:ex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0" fontAlgn="base" latinLnBrk="0" hangingPunct="0">
          <a:lnSpc>
            <a:spcPct val="100000"/>
          </a:lnSpc>
          <a:spcBef>
            <a:spcPct val="0"/>
          </a:spcBef>
          <a:spcAft>
            <a:spcPct val="0"/>
          </a:spcAft>
          <a:buClrTx/>
          <a:buSzTx/>
          <a:buFontTx/>
          <a:buNone/>
          <a:tabLst/>
          <a:defRPr kumimoji="0" lang="he-IL" altLang="en-US" sz="2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sidebarb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idebarb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sidebarb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idebarb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idebarb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idebarb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sidebarb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sidebarb 8">
        <a:dk1>
          <a:srgbClr val="000000"/>
        </a:dk1>
        <a:lt1>
          <a:srgbClr val="FFFFFF"/>
        </a:lt1>
        <a:dk2>
          <a:srgbClr val="000000"/>
        </a:dk2>
        <a:lt2>
          <a:srgbClr val="CECECE"/>
        </a:lt2>
        <a:accent1>
          <a:srgbClr val="DADADA"/>
        </a:accent1>
        <a:accent2>
          <a:srgbClr val="474747"/>
        </a:accent2>
        <a:accent3>
          <a:srgbClr val="FFFFFF"/>
        </a:accent3>
        <a:accent4>
          <a:srgbClr val="000000"/>
        </a:accent4>
        <a:accent5>
          <a:srgbClr val="EAEAEA"/>
        </a:accent5>
        <a:accent6>
          <a:srgbClr val="3F3F3F"/>
        </a:accent6>
        <a:hlink>
          <a:srgbClr val="000099"/>
        </a:hlink>
        <a:folHlink>
          <a:srgbClr val="00009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c:\msoffice\powerpnt\template\bwovrhd\sidebarb.ppt</Template>
  <TotalTime>28487</TotalTime>
  <Pages>24</Pages>
  <Words>3320</Words>
  <Application>Microsoft Macintosh PowerPoint</Application>
  <PresentationFormat>Letter Paper (8.5x11 in)</PresentationFormat>
  <Paragraphs>766</Paragraphs>
  <Slides>50</Slides>
  <Notes>46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50</vt:i4>
      </vt:variant>
    </vt:vector>
  </HeadingPairs>
  <TitlesOfParts>
    <vt:vector size="60" baseType="lpstr">
      <vt:lpstr>ＭＳ Ｐゴシック</vt:lpstr>
      <vt:lpstr>Arial</vt:lpstr>
      <vt:lpstr>Calibri</vt:lpstr>
      <vt:lpstr>Cambria Math</vt:lpstr>
      <vt:lpstr>Comic Sans MS</vt:lpstr>
      <vt:lpstr>Consolas</vt:lpstr>
      <vt:lpstr>Menlo</vt:lpstr>
      <vt:lpstr>Times New Roman</vt:lpstr>
      <vt:lpstr>Wingdings</vt:lpstr>
      <vt:lpstr>sidebarb</vt:lpstr>
      <vt:lpstr>Machine Learning</vt:lpstr>
      <vt:lpstr>Detecting an elephant</vt:lpstr>
      <vt:lpstr>Detecting an elephant</vt:lpstr>
      <vt:lpstr>Detecting an elephant</vt:lpstr>
      <vt:lpstr>The complexity of detecting objects</vt:lpstr>
      <vt:lpstr>The complexity of detecting objects</vt:lpstr>
      <vt:lpstr>Some tasks are easier for machines than they are for humans</vt:lpstr>
      <vt:lpstr>Some tasks are easier for machines than they are for humans</vt:lpstr>
      <vt:lpstr>Lecture plan</vt:lpstr>
      <vt:lpstr>Let’s take a simpler problem</vt:lpstr>
      <vt:lpstr>Let’s take a simpler problem</vt:lpstr>
      <vt:lpstr>Visualization</vt:lpstr>
      <vt:lpstr>Visualization</vt:lpstr>
      <vt:lpstr>Predicting the price of a new property</vt:lpstr>
      <vt:lpstr>Trending line</vt:lpstr>
      <vt:lpstr>Trending line</vt:lpstr>
      <vt:lpstr>Trending line</vt:lpstr>
      <vt:lpstr>Many potential trending lines</vt:lpstr>
      <vt:lpstr>Finding the best trending line</vt:lpstr>
      <vt:lpstr>Finding the best trending line</vt:lpstr>
      <vt:lpstr>Finding the best trending line</vt:lpstr>
      <vt:lpstr>Finding the best trending line</vt:lpstr>
      <vt:lpstr>Deriving the error</vt:lpstr>
      <vt:lpstr>Lecture plan</vt:lpstr>
      <vt:lpstr>Gradient Descent (General Idea)</vt:lpstr>
      <vt:lpstr>Gradient Descent (General Idea)</vt:lpstr>
      <vt:lpstr>Gradient Descent (General Idea)</vt:lpstr>
      <vt:lpstr>Gradient Descent (General Idea)</vt:lpstr>
      <vt:lpstr>Gradient Descent (General Idea)</vt:lpstr>
      <vt:lpstr>Gradient Descent –implementation</vt:lpstr>
      <vt:lpstr>Gradient Descent –implementation</vt:lpstr>
      <vt:lpstr>Recap: Using Machine Learning (ML) terminology</vt:lpstr>
      <vt:lpstr>Lecture plan</vt:lpstr>
      <vt:lpstr>Predicting with many features</vt:lpstr>
      <vt:lpstr>Artificial neuron</vt:lpstr>
      <vt:lpstr>Artificial neuron</vt:lpstr>
      <vt:lpstr>Lecture plan</vt:lpstr>
      <vt:lpstr>Neural network</vt:lpstr>
      <vt:lpstr>Neural network</vt:lpstr>
      <vt:lpstr>Neural network</vt:lpstr>
      <vt:lpstr>Neural network</vt:lpstr>
      <vt:lpstr>Back-propagation</vt:lpstr>
      <vt:lpstr>Neural network: Classification</vt:lpstr>
      <vt:lpstr>Neural network: Classification</vt:lpstr>
      <vt:lpstr>Neural network: Classification</vt:lpstr>
      <vt:lpstr>What does the network learn?</vt:lpstr>
      <vt:lpstr>What does the network learn?</vt:lpstr>
      <vt:lpstr>Back to elephant detection</vt:lpstr>
      <vt:lpstr>This is just the beginning…</vt:lpstr>
      <vt:lpstr>Machine Learning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and Orientation:  The World of Database Management</dc:title>
  <dc:subject/>
  <dc:creator>Shimon Schocken</dc:creator>
  <cp:keywords/>
  <dc:description/>
  <cp:lastModifiedBy>Schocken Shimon</cp:lastModifiedBy>
  <cp:revision>2427</cp:revision>
  <cp:lastPrinted>1999-02-19T08:49:27Z</cp:lastPrinted>
  <dcterms:created xsi:type="dcterms:W3CDTF">1995-09-10T16:19:44Z</dcterms:created>
  <dcterms:modified xsi:type="dcterms:W3CDTF">2025-01-27T06:18:18Z</dcterms:modified>
</cp:coreProperties>
</file>